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7" r:id="rId3"/>
    <p:sldId id="258" r:id="rId4"/>
    <p:sldId id="279" r:id="rId5"/>
    <p:sldId id="276" r:id="rId6"/>
    <p:sldId id="273" r:id="rId7"/>
    <p:sldId id="280" r:id="rId8"/>
    <p:sldId id="288" r:id="rId9"/>
    <p:sldId id="277" r:id="rId10"/>
    <p:sldId id="285" r:id="rId11"/>
    <p:sldId id="259" r:id="rId12"/>
    <p:sldId id="286" r:id="rId13"/>
    <p:sldId id="287" r:id="rId14"/>
    <p:sldId id="260" r:id="rId15"/>
    <p:sldId id="261" r:id="rId16"/>
    <p:sldId id="262" r:id="rId17"/>
    <p:sldId id="282" r:id="rId18"/>
    <p:sldId id="283" r:id="rId19"/>
    <p:sldId id="263" r:id="rId20"/>
    <p:sldId id="275" r:id="rId21"/>
    <p:sldId id="274" r:id="rId22"/>
    <p:sldId id="281" r:id="rId23"/>
    <p:sldId id="267" r:id="rId24"/>
    <p:sldId id="268" r:id="rId25"/>
    <p:sldId id="269" r:id="rId26"/>
    <p:sldId id="284" r:id="rId27"/>
    <p:sldId id="270" r:id="rId28"/>
    <p:sldId id="271" r:id="rId29"/>
    <p:sldId id="27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35" autoAdjust="0"/>
  </p:normalViewPr>
  <p:slideViewPr>
    <p:cSldViewPr>
      <p:cViewPr>
        <p:scale>
          <a:sx n="60" d="100"/>
          <a:sy n="60" d="100"/>
        </p:scale>
        <p:origin x="-1644" y="-19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19A050-BFF3-428F-9890-3B9FE096E9E7}" type="datetimeFigureOut">
              <a:rPr lang="en-US" smtClean="0"/>
              <a:t>5/16/2014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247EB-F02B-45A7-BCCF-EE39AE6B15F0}" type="slidenum">
              <a:rPr lang="en-US" smtClean="0"/>
              <a:t>‹#›</a:t>
            </a:fld>
            <a:endParaRPr lang="en-US"/>
          </a:p>
        </p:txBody>
      </p:sp>
    </p:spTree>
    <p:extLst>
      <p:ext uri="{BB962C8B-B14F-4D97-AF65-F5344CB8AC3E}">
        <p14:creationId xmlns:p14="http://schemas.microsoft.com/office/powerpoint/2010/main" val="103022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On average, someone in the United States has a stroke every 40 seconds.</a:t>
            </a:r>
          </a:p>
          <a:p>
            <a:r>
              <a:rPr lang="en-US" dirty="0" smtClean="0"/>
              <a:t>High blood pressure is the most important risk factor for stroke.</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4</a:t>
            </a:fld>
            <a:endParaRPr lang="en-US"/>
          </a:p>
        </p:txBody>
      </p:sp>
    </p:spTree>
    <p:extLst>
      <p:ext uri="{BB962C8B-B14F-4D97-AF65-F5344CB8AC3E}">
        <p14:creationId xmlns:p14="http://schemas.microsoft.com/office/powerpoint/2010/main" val="3934735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 is based on the same principles as regular X-ray. The X-rays are absorbed differently by the different parts of the body. </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18</a:t>
            </a:fld>
            <a:endParaRPr lang="en-US"/>
          </a:p>
        </p:txBody>
      </p:sp>
    </p:spTree>
    <p:extLst>
      <p:ext uri="{BB962C8B-B14F-4D97-AF65-F5344CB8AC3E}">
        <p14:creationId xmlns:p14="http://schemas.microsoft.com/office/powerpoint/2010/main" val="1241498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stroke survivors are started on new medications, such antihypertensive, anticoagulants, and antiplatelets, during their hospitalization and after discharge, in an attempt to control risk factors and prevent recurrent strokes” (Sweileh,2009)</a:t>
            </a:r>
          </a:p>
          <a:p>
            <a:endParaRPr lang="en-US" dirty="0" smtClean="0"/>
          </a:p>
          <a:p>
            <a:r>
              <a:rPr lang="en-US" dirty="0" smtClean="0"/>
              <a:t>Aspirin- Anti platelets work by keeping the blood from clotting and may prevent the risk of a second stroke by 25%. is an immediate treatment after an ischemic stroke to reduce the likelihood of having another stroke. Aspirin prevents blood clots from forming</a:t>
            </a:r>
          </a:p>
          <a:p>
            <a:endParaRPr lang="en-US" dirty="0" smtClean="0"/>
          </a:p>
          <a:p>
            <a:r>
              <a:rPr lang="en-US" dirty="0" smtClean="0"/>
              <a:t>Heparin- Anticoagulants thin the blood in your body and can be very beneficial during a stroke.</a:t>
            </a:r>
          </a:p>
          <a:p>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19</a:t>
            </a:fld>
            <a:endParaRPr lang="en-US"/>
          </a:p>
        </p:txBody>
      </p:sp>
    </p:spTree>
    <p:extLst>
      <p:ext uri="{BB962C8B-B14F-4D97-AF65-F5344CB8AC3E}">
        <p14:creationId xmlns:p14="http://schemas.microsoft.com/office/powerpoint/2010/main" val="41182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http://www.youtube.com/watch?v=jxxsdrhu7T0</a:t>
            </a:r>
          </a:p>
          <a:p>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22</a:t>
            </a:fld>
            <a:endParaRPr lang="en-US"/>
          </a:p>
        </p:txBody>
      </p:sp>
    </p:spTree>
    <p:extLst>
      <p:ext uri="{BB962C8B-B14F-4D97-AF65-F5344CB8AC3E}">
        <p14:creationId xmlns:p14="http://schemas.microsoft.com/office/powerpoint/2010/main" val="3282678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Answer=C. A CT scan will determine if the client is having a stroke or has a brain tumor or another neurological disorder.  This would also determine if it is a hemorrhagic or ischemic accident and guide the treatment, because only an ischemic stroke can use </a:t>
            </a:r>
            <a:r>
              <a:rPr lang="en-US" dirty="0" err="1" smtClean="0"/>
              <a:t>rt</a:t>
            </a:r>
            <a:r>
              <a:rPr lang="en-US" dirty="0" smtClean="0"/>
              <a:t>-PA.  This would make (1) not the priority since if a stroke was determined to be hemorrhagic, </a:t>
            </a:r>
            <a:r>
              <a:rPr lang="en-US" dirty="0" err="1" smtClean="0"/>
              <a:t>rt</a:t>
            </a:r>
            <a:r>
              <a:rPr lang="en-US" dirty="0" smtClean="0"/>
              <a:t>-PA is contraindicated.  Discuss the precipitating factors for teaching would not be a priority and slurred speech would as indicate interference for teaching.  Referring the client for speech therapy would be an intervention after the CVA emergency treatment is administered according to protocol.</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23</a:t>
            </a:fld>
            <a:endParaRPr lang="en-US"/>
          </a:p>
        </p:txBody>
      </p:sp>
    </p:spTree>
    <p:extLst>
      <p:ext uri="{BB962C8B-B14F-4D97-AF65-F5344CB8AC3E}">
        <p14:creationId xmlns:p14="http://schemas.microsoft.com/office/powerpoint/2010/main" val="4143776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C. </a:t>
            </a:r>
            <a:r>
              <a:rPr lang="en-US" dirty="0" smtClean="0"/>
              <a:t>Controlling the blood pressure is critical because an intracerebral hemorrhage is the major adverse effect of thrombolytic therapy.  Blood pressure should be maintained according to physician and is specific to the client’s ischemic tissue needs and risks of bleeding from treatment.  Other vital signs are monitored, but the priority is blood pressure.</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24</a:t>
            </a:fld>
            <a:endParaRPr lang="en-US"/>
          </a:p>
        </p:txBody>
      </p:sp>
    </p:spTree>
    <p:extLst>
      <p:ext uri="{BB962C8B-B14F-4D97-AF65-F5344CB8AC3E}">
        <p14:creationId xmlns:p14="http://schemas.microsoft.com/office/powerpoint/2010/main" val="10890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a:t>
            </a:r>
          </a:p>
          <a:p>
            <a:r>
              <a:rPr lang="en-US" dirty="0" smtClean="0"/>
              <a:t>Rationale: Because the patient with a left-sided brain stroke may also have difficulty with comprehension and use of language, so it is important to obtain baseline data about the ability to follow commands. This will impact on patient safety and nursing care. The visual fields are not typically affected by a left-sided stroke. Information about reflexes and emotional state will be collected but is not as high a priority as information about language abilities.</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25</a:t>
            </a:fld>
            <a:endParaRPr lang="en-US"/>
          </a:p>
        </p:txBody>
      </p:sp>
    </p:spTree>
    <p:extLst>
      <p:ext uri="{BB962C8B-B14F-4D97-AF65-F5344CB8AC3E}">
        <p14:creationId xmlns:p14="http://schemas.microsoft.com/office/powerpoint/2010/main" val="2853113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 Answer: A</a:t>
            </a:r>
          </a:p>
          <a:p>
            <a:r>
              <a:rPr lang="en-US" dirty="0" smtClean="0"/>
              <a:t>Rationale: Communication will be facilitated and less frustrating to the patient when questions that require a "yes" or "no" response are used. When the language areas of the brain are injured, the patient might not be able to read or recite words, which will frustrate the patient without improving communication. Expressive aphasia is caused by damage to the language areas of the brain, not by the areas that control the motor aspects of speech. The nurse should allow time for the patient to respond.</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26</a:t>
            </a:fld>
            <a:endParaRPr lang="en-US"/>
          </a:p>
        </p:txBody>
      </p:sp>
    </p:spTree>
    <p:extLst>
      <p:ext uri="{BB962C8B-B14F-4D97-AF65-F5344CB8AC3E}">
        <p14:creationId xmlns:p14="http://schemas.microsoft.com/office/powerpoint/2010/main" val="805889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a:t>
            </a:r>
          </a:p>
          <a:p>
            <a:r>
              <a:rPr lang="en-US" dirty="0" smtClean="0"/>
              <a:t>Rationale: Right-sided brain damage typically causes denial of any deficits and poor impulse control, leading to risk for injury when the patient attempts activities such as transferring from a bed to a chair. Right-sided brain damage causes left hemiplegia. Left-sided brain damage typically causes language deficits. Left-sided brain damage is associated with depression and distress about the disability.</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27</a:t>
            </a:fld>
            <a:endParaRPr lang="en-US"/>
          </a:p>
        </p:txBody>
      </p:sp>
    </p:spTree>
    <p:extLst>
      <p:ext uri="{BB962C8B-B14F-4D97-AF65-F5344CB8AC3E}">
        <p14:creationId xmlns:p14="http://schemas.microsoft.com/office/powerpoint/2010/main" val="4063375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 Answer: D</a:t>
            </a:r>
          </a:p>
          <a:p>
            <a:r>
              <a:rPr lang="en-US" dirty="0" smtClean="0"/>
              <a:t>Rationale: Aspirin is ordered to prevent stroke in patients who have experienced TIAs. Documentation of the patient's refusal to take the medication is an inadequate response by the nurse. There is no need to clarify the order with the health care provider. The aspirin is not ordered to prevent aches and pains.</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28</a:t>
            </a:fld>
            <a:endParaRPr lang="en-US"/>
          </a:p>
        </p:txBody>
      </p:sp>
    </p:spTree>
    <p:extLst>
      <p:ext uri="{BB962C8B-B14F-4D97-AF65-F5344CB8AC3E}">
        <p14:creationId xmlns:p14="http://schemas.microsoft.com/office/powerpoint/2010/main" val="195866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Ischemic stroke is by far the most common kind of stroke, accounting for about 88 percent of all strokes. </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5</a:t>
            </a:fld>
            <a:endParaRPr lang="en-US"/>
          </a:p>
        </p:txBody>
      </p:sp>
    </p:spTree>
    <p:extLst>
      <p:ext uri="{BB962C8B-B14F-4D97-AF65-F5344CB8AC3E}">
        <p14:creationId xmlns:p14="http://schemas.microsoft.com/office/powerpoint/2010/main" val="267293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6</a:t>
            </a:fld>
            <a:endParaRPr lang="en-US"/>
          </a:p>
        </p:txBody>
      </p:sp>
    </p:spTree>
    <p:extLst>
      <p:ext uri="{BB962C8B-B14F-4D97-AF65-F5344CB8AC3E}">
        <p14:creationId xmlns:p14="http://schemas.microsoft.com/office/powerpoint/2010/main" val="409884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TIA- does not cause brain tissue to die</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7</a:t>
            </a:fld>
            <a:endParaRPr lang="en-US"/>
          </a:p>
        </p:txBody>
      </p:sp>
    </p:spTree>
    <p:extLst>
      <p:ext uri="{BB962C8B-B14F-4D97-AF65-F5344CB8AC3E}">
        <p14:creationId xmlns:p14="http://schemas.microsoft.com/office/powerpoint/2010/main" val="3817139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8</a:t>
            </a:fld>
            <a:endParaRPr lang="en-US"/>
          </a:p>
        </p:txBody>
      </p:sp>
    </p:spTree>
    <p:extLst>
      <p:ext uri="{BB962C8B-B14F-4D97-AF65-F5344CB8AC3E}">
        <p14:creationId xmlns:p14="http://schemas.microsoft.com/office/powerpoint/2010/main" val="3817139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occurs when a blood vessel on the surface of the brain ruptures and </a:t>
            </a:r>
          </a:p>
          <a:p>
            <a:r>
              <a:rPr lang="en-US" dirty="0" smtClean="0"/>
              <a:t>("American stroke association," 2012)</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9</a:t>
            </a:fld>
            <a:endParaRPr lang="en-US"/>
          </a:p>
        </p:txBody>
      </p:sp>
    </p:spTree>
    <p:extLst>
      <p:ext uri="{BB962C8B-B14F-4D97-AF65-F5344CB8AC3E}">
        <p14:creationId xmlns:p14="http://schemas.microsoft.com/office/powerpoint/2010/main" val="3692057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Patho</a:t>
            </a:r>
            <a:r>
              <a:rPr lang="en-US" dirty="0" smtClean="0"/>
              <a:t> </a:t>
            </a:r>
            <a:r>
              <a:rPr lang="en-US" dirty="0" err="1" smtClean="0"/>
              <a:t>atalas</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10</a:t>
            </a:fld>
            <a:endParaRPr lang="en-US"/>
          </a:p>
        </p:txBody>
      </p:sp>
    </p:spTree>
    <p:extLst>
      <p:ext uri="{BB962C8B-B14F-4D97-AF65-F5344CB8AC3E}">
        <p14:creationId xmlns:p14="http://schemas.microsoft.com/office/powerpoint/2010/main" val="2823260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about getting back to normal life and achieving the best level of independence you can by relearning skills and abilities, adapting to some limitations and finding social, emotional and practical support” </a:t>
            </a:r>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11</a:t>
            </a:fld>
            <a:endParaRPr lang="en-US"/>
          </a:p>
        </p:txBody>
      </p:sp>
    </p:spTree>
    <p:extLst>
      <p:ext uri="{BB962C8B-B14F-4D97-AF65-F5344CB8AC3E}">
        <p14:creationId xmlns:p14="http://schemas.microsoft.com/office/powerpoint/2010/main" val="3215318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247EB-F02B-45A7-BCCF-EE39AE6B15F0}" type="slidenum">
              <a:rPr lang="en-US" smtClean="0"/>
              <a:t>12</a:t>
            </a:fld>
            <a:endParaRPr lang="en-US"/>
          </a:p>
        </p:txBody>
      </p:sp>
    </p:spTree>
    <p:extLst>
      <p:ext uri="{BB962C8B-B14F-4D97-AF65-F5344CB8AC3E}">
        <p14:creationId xmlns:p14="http://schemas.microsoft.com/office/powerpoint/2010/main" val="398225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0BDAD9-F0F9-48B1-B26B-93DA9C3F4ACD}"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BDAD9-F0F9-48B1-B26B-93DA9C3F4ACD}"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BDAD9-F0F9-48B1-B26B-93DA9C3F4ACD}"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10BDAD9-F0F9-48B1-B26B-93DA9C3F4ACD}"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0BDAD9-F0F9-48B1-B26B-93DA9C3F4ACD}"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0BDAD9-F0F9-48B1-B26B-93DA9C3F4ACD}"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0BDAD9-F0F9-48B1-B26B-93DA9C3F4ACD}" type="datetimeFigureOut">
              <a:rPr lang="en-US" smtClean="0"/>
              <a:t>5/16/2014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0BDAD9-F0F9-48B1-B26B-93DA9C3F4ACD}" type="datetimeFigureOut">
              <a:rPr lang="en-US" smtClean="0"/>
              <a:t>5/16/2014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BDAD9-F0F9-48B1-B26B-93DA9C3F4ACD}" type="datetimeFigureOut">
              <a:rPr lang="en-US" smtClean="0"/>
              <a:t>5/16/2014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0BDAD9-F0F9-48B1-B26B-93DA9C3F4ACD}"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403EA-00BB-43D4-91BF-013D1BF66BB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0BDAD9-F0F9-48B1-B26B-93DA9C3F4ACD}"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403EA-00BB-43D4-91BF-013D1BF66BBF}"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10BDAD9-F0F9-48B1-B26B-93DA9C3F4ACD}" type="datetimeFigureOut">
              <a:rPr lang="en-US" smtClean="0"/>
              <a:t>5/16/2014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56403EA-00BB-43D4-91BF-013D1BF66BBF}"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jxxsdrhu7T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8000">
              <a:schemeClr val="bg1">
                <a:tint val="97000"/>
                <a:shade val="80000"/>
                <a:hueMod val="110000"/>
                <a:satMod val="130000"/>
                <a:lumMod val="10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Cerebral-vascular Accidents</a:t>
            </a:r>
            <a:endParaRPr lang="en-US" dirty="0"/>
          </a:p>
        </p:txBody>
      </p:sp>
      <p:sp>
        <p:nvSpPr>
          <p:cNvPr id="3" name="Subtitle 2"/>
          <p:cNvSpPr>
            <a:spLocks noGrp="1"/>
          </p:cNvSpPr>
          <p:nvPr>
            <p:ph type="subTitle" idx="1"/>
          </p:nvPr>
        </p:nvSpPr>
        <p:spPr/>
        <p:txBody>
          <a:bodyPr>
            <a:normAutofit/>
          </a:bodyPr>
          <a:lstStyle/>
          <a:p>
            <a:r>
              <a:rPr lang="en-US" sz="2400" dirty="0" smtClean="0"/>
              <a:t>By: Emma Fleck</a:t>
            </a:r>
            <a:endParaRPr lang="en-US" sz="2400" dirty="0"/>
          </a:p>
        </p:txBody>
      </p:sp>
    </p:spTree>
    <p:extLst>
      <p:ext uri="{BB962C8B-B14F-4D97-AF65-F5344CB8AC3E}">
        <p14:creationId xmlns:p14="http://schemas.microsoft.com/office/powerpoint/2010/main" val="2942951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69564">
              <a:srgbClr val="0D0D0D"/>
            </a:gs>
            <a:gs pos="39000">
              <a:srgbClr val="151515"/>
            </a:gs>
            <a:gs pos="18300">
              <a:srgbClr val="232323"/>
            </a:gs>
            <a:gs pos="94000">
              <a:schemeClr val="accent3">
                <a:lumMod val="40000"/>
                <a:lumOff val="6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82" y="1"/>
            <a:ext cx="7125113" cy="685800"/>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228600" y="914400"/>
            <a:ext cx="8610600" cy="5410200"/>
          </a:xfrm>
        </p:spPr>
        <p:txBody>
          <a:bodyPr>
            <a:normAutofit lnSpcReduction="10000"/>
          </a:bodyPr>
          <a:lstStyle/>
          <a:p>
            <a:pPr marL="457200" lvl="1" indent="0">
              <a:buNone/>
            </a:pPr>
            <a:endParaRPr lang="en-US" dirty="0" smtClean="0"/>
          </a:p>
          <a:p>
            <a:r>
              <a:rPr lang="en-US" sz="2400" dirty="0" smtClean="0"/>
              <a:t>Common signs and symptoms of CVAs</a:t>
            </a:r>
          </a:p>
          <a:p>
            <a:pPr lvl="1"/>
            <a:r>
              <a:rPr lang="en-US" sz="2400" dirty="0" smtClean="0"/>
              <a:t>Unilateral limb weakness, numbness</a:t>
            </a:r>
          </a:p>
          <a:p>
            <a:pPr lvl="1"/>
            <a:r>
              <a:rPr lang="en-US" sz="2400" dirty="0" smtClean="0"/>
              <a:t>Speech difficulties</a:t>
            </a:r>
          </a:p>
          <a:p>
            <a:pPr lvl="1"/>
            <a:r>
              <a:rPr lang="en-US" sz="2400" dirty="0" smtClean="0"/>
              <a:t>Headache, visual disturbances</a:t>
            </a:r>
          </a:p>
          <a:p>
            <a:pPr lvl="1"/>
            <a:r>
              <a:rPr lang="en-US" sz="2400" dirty="0" smtClean="0"/>
              <a:t>Dizziness, anxiety</a:t>
            </a:r>
          </a:p>
          <a:p>
            <a:pPr lvl="1"/>
            <a:r>
              <a:rPr lang="en-US" sz="2400" dirty="0" smtClean="0"/>
              <a:t>Altered level of consciousness</a:t>
            </a:r>
          </a:p>
          <a:p>
            <a:pPr lvl="1"/>
            <a:r>
              <a:rPr lang="en-US" sz="2400" dirty="0"/>
              <a:t>Lippincott. (2010</a:t>
            </a:r>
            <a:r>
              <a:rPr lang="en-US" sz="2400" dirty="0" smtClean="0"/>
              <a:t>)</a:t>
            </a:r>
          </a:p>
          <a:p>
            <a:pPr marL="457200" lvl="1" indent="0">
              <a:buNone/>
            </a:pPr>
            <a:endParaRPr lang="en-US" sz="2400" dirty="0" smtClean="0"/>
          </a:p>
          <a:p>
            <a:pPr lvl="0">
              <a:buClr>
                <a:srgbClr val="CDD7D9"/>
              </a:buClr>
            </a:pPr>
            <a:r>
              <a:rPr lang="en-US" sz="2400" dirty="0" smtClean="0">
                <a:solidFill>
                  <a:srgbClr val="FFFFFF"/>
                </a:solidFill>
              </a:rPr>
              <a:t>Signs and symptoms differ depending on the region of the brain effected..</a:t>
            </a:r>
            <a:endParaRPr lang="en-US" sz="2400" dirty="0">
              <a:solidFill>
                <a:srgbClr val="FFFFFF"/>
              </a:solidFill>
            </a:endParaRPr>
          </a:p>
          <a:p>
            <a:pPr marL="457200" lvl="1" indent="0">
              <a:buNone/>
            </a:pPr>
            <a:endParaRPr lang="en-US" sz="2100" dirty="0" smtClean="0"/>
          </a:p>
        </p:txBody>
      </p:sp>
    </p:spTree>
    <p:extLst>
      <p:ext uri="{BB962C8B-B14F-4D97-AF65-F5344CB8AC3E}">
        <p14:creationId xmlns:p14="http://schemas.microsoft.com/office/powerpoint/2010/main" val="154247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125113" cy="924475"/>
          </a:xfrm>
        </p:spPr>
        <p:txBody>
          <a:bodyPr/>
          <a:lstStyle/>
          <a:p>
            <a:r>
              <a:rPr lang="en-US" dirty="0"/>
              <a:t>M</a:t>
            </a:r>
            <a:r>
              <a:rPr lang="en-US" dirty="0" smtClean="0"/>
              <a:t>edical </a:t>
            </a:r>
            <a:r>
              <a:rPr lang="en-US" dirty="0"/>
              <a:t>&amp; </a:t>
            </a:r>
            <a:r>
              <a:rPr lang="en-US" dirty="0" smtClean="0"/>
              <a:t>Nursing </a:t>
            </a:r>
            <a:r>
              <a:rPr lang="en-US" dirty="0"/>
              <a:t>I</a:t>
            </a:r>
            <a:r>
              <a:rPr lang="en-US" dirty="0" smtClean="0"/>
              <a:t>nterventions </a:t>
            </a:r>
            <a:r>
              <a:rPr lang="en-US" dirty="0"/>
              <a:t>and </a:t>
            </a:r>
            <a:r>
              <a:rPr lang="en-US" dirty="0" smtClean="0"/>
              <a:t>Care </a:t>
            </a:r>
            <a:r>
              <a:rPr lang="en-US" dirty="0"/>
              <a:t>G</a:t>
            </a:r>
            <a:r>
              <a:rPr lang="en-US" dirty="0" smtClean="0"/>
              <a:t>uidelines </a:t>
            </a:r>
            <a:endParaRPr lang="en-US" dirty="0"/>
          </a:p>
        </p:txBody>
      </p:sp>
      <p:sp>
        <p:nvSpPr>
          <p:cNvPr id="3" name="Content Placeholder 2"/>
          <p:cNvSpPr>
            <a:spLocks noGrp="1"/>
          </p:cNvSpPr>
          <p:nvPr>
            <p:ph idx="1"/>
          </p:nvPr>
        </p:nvSpPr>
        <p:spPr>
          <a:xfrm>
            <a:off x="762000" y="1295400"/>
            <a:ext cx="7372555" cy="5334000"/>
          </a:xfrm>
        </p:spPr>
        <p:txBody>
          <a:bodyPr>
            <a:normAutofit/>
          </a:bodyPr>
          <a:lstStyle/>
          <a:p>
            <a:r>
              <a:rPr lang="en-US" sz="2200" dirty="0" smtClean="0"/>
              <a:t>“The </a:t>
            </a:r>
            <a:r>
              <a:rPr lang="en-US" sz="2200" dirty="0"/>
              <a:t>Stroke Association (2011) described </a:t>
            </a:r>
            <a:r>
              <a:rPr lang="en-US" sz="2200" dirty="0" smtClean="0"/>
              <a:t>stroke rehabilitation </a:t>
            </a:r>
            <a:r>
              <a:rPr lang="en-US" sz="2200" dirty="0"/>
              <a:t>as ‘the process of overcoming </a:t>
            </a:r>
            <a:r>
              <a:rPr lang="en-US" sz="2200" dirty="0" smtClean="0"/>
              <a:t>or learning </a:t>
            </a:r>
            <a:r>
              <a:rPr lang="en-US" sz="2200" dirty="0"/>
              <a:t>to cope with the damage a stroke </a:t>
            </a:r>
            <a:r>
              <a:rPr lang="en-US" sz="2200" dirty="0" smtClean="0"/>
              <a:t>has caused.” (Kerr, 2012)</a:t>
            </a:r>
          </a:p>
          <a:p>
            <a:r>
              <a:rPr lang="en-US" dirty="0" smtClean="0"/>
              <a:t>Key elements </a:t>
            </a:r>
            <a:r>
              <a:rPr lang="en-US" dirty="0"/>
              <a:t>of nursing rehabilitation roles:</a:t>
            </a:r>
          </a:p>
          <a:p>
            <a:pPr lvl="1"/>
            <a:r>
              <a:rPr lang="en-US" dirty="0"/>
              <a:t>Assessment.</a:t>
            </a:r>
          </a:p>
          <a:p>
            <a:pPr lvl="1"/>
            <a:r>
              <a:rPr lang="en-US" dirty="0"/>
              <a:t>C</a:t>
            </a:r>
            <a:r>
              <a:rPr lang="en-US" dirty="0" smtClean="0"/>
              <a:t>ommunication</a:t>
            </a:r>
            <a:r>
              <a:rPr lang="en-US" dirty="0"/>
              <a:t>.</a:t>
            </a:r>
          </a:p>
          <a:p>
            <a:pPr lvl="1"/>
            <a:r>
              <a:rPr lang="en-US" dirty="0"/>
              <a:t>Technical and physical care.</a:t>
            </a:r>
          </a:p>
          <a:p>
            <a:pPr lvl="1"/>
            <a:r>
              <a:rPr lang="en-US" dirty="0"/>
              <a:t>Therapy integration </a:t>
            </a:r>
            <a:endParaRPr lang="en-US" dirty="0" smtClean="0"/>
          </a:p>
          <a:p>
            <a:pPr lvl="1"/>
            <a:r>
              <a:rPr lang="en-US" dirty="0" smtClean="0"/>
              <a:t>Therapy </a:t>
            </a:r>
            <a:r>
              <a:rPr lang="en-US" dirty="0"/>
              <a:t>carry on (therapy that is initiated by </a:t>
            </a:r>
            <a:r>
              <a:rPr lang="en-US" dirty="0" smtClean="0"/>
              <a:t>other health </a:t>
            </a:r>
            <a:r>
              <a:rPr lang="en-US" dirty="0"/>
              <a:t>professionals but carried out by nurses).</a:t>
            </a:r>
          </a:p>
          <a:p>
            <a:pPr lvl="1"/>
            <a:r>
              <a:rPr lang="en-US" dirty="0" smtClean="0"/>
              <a:t>Emotional </a:t>
            </a:r>
            <a:r>
              <a:rPr lang="en-US" dirty="0"/>
              <a:t>support for patients and their families</a:t>
            </a:r>
            <a:r>
              <a:rPr lang="en-US" dirty="0" smtClean="0"/>
              <a:t>. (Kerr, 2012)</a:t>
            </a:r>
            <a:endParaRPr lang="en-US" dirty="0"/>
          </a:p>
        </p:txBody>
      </p:sp>
    </p:spTree>
    <p:extLst>
      <p:ext uri="{BB962C8B-B14F-4D97-AF65-F5344CB8AC3E}">
        <p14:creationId xmlns:p14="http://schemas.microsoft.com/office/powerpoint/2010/main" val="262928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125113" cy="924475"/>
          </a:xfrm>
        </p:spPr>
        <p:txBody>
          <a:bodyPr/>
          <a:lstStyle/>
          <a:p>
            <a:r>
              <a:rPr lang="en-US" dirty="0"/>
              <a:t>M</a:t>
            </a:r>
            <a:r>
              <a:rPr lang="en-US" dirty="0" smtClean="0"/>
              <a:t>edical </a:t>
            </a:r>
            <a:r>
              <a:rPr lang="en-US" dirty="0"/>
              <a:t>&amp; </a:t>
            </a:r>
            <a:r>
              <a:rPr lang="en-US" dirty="0" smtClean="0"/>
              <a:t>Nursing </a:t>
            </a:r>
            <a:r>
              <a:rPr lang="en-US" dirty="0"/>
              <a:t>I</a:t>
            </a:r>
            <a:r>
              <a:rPr lang="en-US" dirty="0" smtClean="0"/>
              <a:t>nterventions </a:t>
            </a:r>
            <a:r>
              <a:rPr lang="en-US" dirty="0"/>
              <a:t>and </a:t>
            </a:r>
            <a:r>
              <a:rPr lang="en-US" dirty="0" smtClean="0"/>
              <a:t>Care </a:t>
            </a:r>
            <a:r>
              <a:rPr lang="en-US" dirty="0"/>
              <a:t>G</a:t>
            </a:r>
            <a:r>
              <a:rPr lang="en-US" dirty="0" smtClean="0"/>
              <a:t>uidelines </a:t>
            </a:r>
            <a:endParaRPr lang="en-US" dirty="0"/>
          </a:p>
        </p:txBody>
      </p:sp>
      <p:sp>
        <p:nvSpPr>
          <p:cNvPr id="3" name="Content Placeholder 2"/>
          <p:cNvSpPr>
            <a:spLocks noGrp="1"/>
          </p:cNvSpPr>
          <p:nvPr>
            <p:ph idx="1"/>
          </p:nvPr>
        </p:nvSpPr>
        <p:spPr>
          <a:xfrm>
            <a:off x="762000" y="1295400"/>
            <a:ext cx="7372555" cy="5334000"/>
          </a:xfrm>
        </p:spPr>
        <p:txBody>
          <a:bodyPr>
            <a:normAutofit/>
          </a:bodyPr>
          <a:lstStyle/>
          <a:p>
            <a:r>
              <a:rPr lang="en-US" dirty="0"/>
              <a:t>N</a:t>
            </a:r>
            <a:r>
              <a:rPr lang="en-US" dirty="0" smtClean="0"/>
              <a:t>urses often work </a:t>
            </a:r>
            <a:r>
              <a:rPr lang="en-US" dirty="0"/>
              <a:t>closely with patients who have survived </a:t>
            </a:r>
            <a:r>
              <a:rPr lang="en-US" dirty="0" smtClean="0"/>
              <a:t>a stroke to encourage behavior change in areas such as diet, physical activity, smoking, weight management and medication concordance</a:t>
            </a:r>
            <a:r>
              <a:rPr lang="en-US" dirty="0"/>
              <a:t> (Kerr, 2012</a:t>
            </a:r>
            <a:r>
              <a:rPr lang="en-US" dirty="0" smtClean="0"/>
              <a:t>)</a:t>
            </a:r>
          </a:p>
          <a:p>
            <a:r>
              <a:rPr lang="en-US" dirty="0" smtClean="0"/>
              <a:t>identifying</a:t>
            </a:r>
            <a:r>
              <a:rPr lang="en-US" dirty="0"/>
              <a:t>, initiating and maintaining </a:t>
            </a:r>
            <a:r>
              <a:rPr lang="en-US" dirty="0" smtClean="0"/>
              <a:t>lifestyle change</a:t>
            </a:r>
            <a:r>
              <a:rPr lang="en-US" dirty="0"/>
              <a:t>. For example, blood pressure </a:t>
            </a:r>
            <a:r>
              <a:rPr lang="en-US" dirty="0" smtClean="0"/>
              <a:t>management necessitates </a:t>
            </a:r>
            <a:r>
              <a:rPr lang="en-US" dirty="0"/>
              <a:t>knowledge of the specific </a:t>
            </a:r>
            <a:r>
              <a:rPr lang="en-US" dirty="0" smtClean="0"/>
              <a:t>medication used</a:t>
            </a:r>
            <a:r>
              <a:rPr lang="en-US" dirty="0"/>
              <a:t>, its mode of action and potential side </a:t>
            </a:r>
            <a:r>
              <a:rPr lang="en-US" dirty="0" smtClean="0"/>
              <a:t>effects, as </a:t>
            </a:r>
            <a:r>
              <a:rPr lang="en-US" dirty="0"/>
              <a:t>well as physiological monitoring and </a:t>
            </a:r>
            <a:r>
              <a:rPr lang="en-US" dirty="0" smtClean="0"/>
              <a:t>reporting on </a:t>
            </a:r>
            <a:r>
              <a:rPr lang="en-US" dirty="0"/>
              <a:t>the effectiveness of any </a:t>
            </a:r>
            <a:r>
              <a:rPr lang="en-US" dirty="0" smtClean="0"/>
              <a:t>medication</a:t>
            </a:r>
            <a:r>
              <a:rPr lang="en-US" dirty="0"/>
              <a:t> (Kerr, 2012</a:t>
            </a:r>
            <a:r>
              <a:rPr lang="en-US" dirty="0" smtClean="0"/>
              <a:t>)</a:t>
            </a:r>
          </a:p>
          <a:p>
            <a:r>
              <a:rPr lang="en-US" dirty="0"/>
              <a:t>Discharge planning draws </a:t>
            </a:r>
            <a:r>
              <a:rPr lang="en-US" dirty="0" smtClean="0"/>
              <a:t>on skills </a:t>
            </a:r>
            <a:r>
              <a:rPr lang="en-US" dirty="0"/>
              <a:t>of communication, delegation and </a:t>
            </a:r>
            <a:r>
              <a:rPr lang="en-US" dirty="0" smtClean="0"/>
              <a:t>resource management</a:t>
            </a:r>
            <a:r>
              <a:rPr lang="en-US" dirty="0"/>
              <a:t>, frequently requiring nursing </a:t>
            </a:r>
            <a:r>
              <a:rPr lang="en-US" dirty="0" smtClean="0"/>
              <a:t>liaison and </a:t>
            </a:r>
            <a:r>
              <a:rPr lang="en-US" dirty="0"/>
              <a:t>co-ordination with another multidisciplinary (Kerr, 2012)</a:t>
            </a:r>
          </a:p>
          <a:p>
            <a:pPr marL="0" indent="0">
              <a:buNone/>
            </a:pPr>
            <a:endParaRPr lang="en-US" dirty="0"/>
          </a:p>
        </p:txBody>
      </p:sp>
    </p:spTree>
    <p:extLst>
      <p:ext uri="{BB962C8B-B14F-4D97-AF65-F5344CB8AC3E}">
        <p14:creationId xmlns:p14="http://schemas.microsoft.com/office/powerpoint/2010/main" val="129235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304800"/>
            <a:ext cx="7591566" cy="6224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1408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60000"/>
                <a:lumOff val="40000"/>
              </a:schemeClr>
            </a:gs>
            <a:gs pos="94000">
              <a:schemeClr val="bg1">
                <a:shade val="60000"/>
                <a:hueMod val="40000"/>
                <a:satMod val="120000"/>
                <a:lumMod val="94000"/>
                <a:lumOff val="6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924475"/>
          </a:xfrm>
        </p:spPr>
        <p:txBody>
          <a:bodyPr/>
          <a:lstStyle/>
          <a:p>
            <a:r>
              <a:rPr lang="en-US" dirty="0"/>
              <a:t/>
            </a:r>
            <a:br>
              <a:rPr lang="en-US" dirty="0"/>
            </a:br>
            <a:r>
              <a:rPr lang="en-US" dirty="0"/>
              <a:t>P</a:t>
            </a:r>
            <a:r>
              <a:rPr lang="en-US" dirty="0" smtClean="0"/>
              <a:t>atient </a:t>
            </a:r>
            <a:r>
              <a:rPr lang="en-US" dirty="0"/>
              <a:t>C</a:t>
            </a:r>
            <a:r>
              <a:rPr lang="en-US" dirty="0" smtClean="0"/>
              <a:t>ase </a:t>
            </a:r>
            <a:r>
              <a:rPr lang="en-US" dirty="0"/>
              <a:t>S</a:t>
            </a:r>
            <a:r>
              <a:rPr lang="en-US" dirty="0" smtClean="0"/>
              <a:t>cenario</a:t>
            </a:r>
            <a:r>
              <a:rPr lang="en-US" dirty="0"/>
              <a:t/>
            </a:r>
            <a:br>
              <a:rPr lang="en-US" dirty="0"/>
            </a:br>
            <a:endParaRPr lang="en-US" dirty="0"/>
          </a:p>
        </p:txBody>
      </p:sp>
      <p:sp>
        <p:nvSpPr>
          <p:cNvPr id="3" name="Content Placeholder 2"/>
          <p:cNvSpPr>
            <a:spLocks noGrp="1"/>
          </p:cNvSpPr>
          <p:nvPr>
            <p:ph idx="1"/>
          </p:nvPr>
        </p:nvSpPr>
        <p:spPr>
          <a:xfrm>
            <a:off x="762000" y="1143000"/>
            <a:ext cx="7125112" cy="4889637"/>
          </a:xfrm>
        </p:spPr>
        <p:txBody>
          <a:bodyPr>
            <a:normAutofit/>
          </a:bodyPr>
          <a:lstStyle/>
          <a:p>
            <a:r>
              <a:rPr lang="en-US" sz="2400" dirty="0"/>
              <a:t>The patient is a 81 year-old white female who was found unresponsive by staff at </a:t>
            </a:r>
            <a:r>
              <a:rPr lang="en-US" sz="2400" dirty="0" smtClean="0"/>
              <a:t>a nursing home </a:t>
            </a:r>
            <a:r>
              <a:rPr lang="en-US" sz="2400" dirty="0"/>
              <a:t>around </a:t>
            </a:r>
            <a:r>
              <a:rPr lang="en-US" sz="2400" dirty="0" smtClean="0"/>
              <a:t>7:30 AM </a:t>
            </a:r>
            <a:r>
              <a:rPr lang="en-US" sz="2400" dirty="0"/>
              <a:t>on October 22-2012. </a:t>
            </a:r>
            <a:endParaRPr lang="en-US" sz="2400" dirty="0" smtClean="0"/>
          </a:p>
          <a:p>
            <a:r>
              <a:rPr lang="en-US" sz="2400" dirty="0" smtClean="0"/>
              <a:t>The </a:t>
            </a:r>
            <a:r>
              <a:rPr lang="en-US" sz="2400" dirty="0"/>
              <a:t>patient presented characteristics of high blood pressure, right sided weakness, unable to follow commands, awake, and had abnormal speech. </a:t>
            </a:r>
            <a:endParaRPr lang="en-US" sz="2400" dirty="0" smtClean="0"/>
          </a:p>
          <a:p>
            <a:r>
              <a:rPr lang="en-US" sz="2400" dirty="0" smtClean="0"/>
              <a:t>Patient has a history of: high cholesterol,  smoked for about 40 years, has diabetes type 2, and has high blood pressure</a:t>
            </a:r>
          </a:p>
          <a:p>
            <a:pPr marL="0" indent="0">
              <a:buNone/>
            </a:pPr>
            <a:endParaRPr lang="en-US" sz="2400" dirty="0"/>
          </a:p>
        </p:txBody>
      </p:sp>
    </p:spTree>
    <p:extLst>
      <p:ext uri="{BB962C8B-B14F-4D97-AF65-F5344CB8AC3E}">
        <p14:creationId xmlns:p14="http://schemas.microsoft.com/office/powerpoint/2010/main" val="115105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a:t>W</a:t>
            </a:r>
            <a:r>
              <a:rPr lang="en-US" dirty="0" smtClean="0"/>
              <a:t>hat was </a:t>
            </a:r>
            <a:r>
              <a:rPr lang="en-US" dirty="0"/>
              <a:t>done in the </a:t>
            </a:r>
            <a:r>
              <a:rPr lang="en-US" dirty="0" smtClean="0"/>
              <a:t>hospital</a:t>
            </a:r>
            <a:endParaRPr lang="en-US" dirty="0"/>
          </a:p>
        </p:txBody>
      </p:sp>
      <p:sp>
        <p:nvSpPr>
          <p:cNvPr id="6" name="Content Placeholder 5"/>
          <p:cNvSpPr>
            <a:spLocks noGrp="1"/>
          </p:cNvSpPr>
          <p:nvPr>
            <p:ph idx="1"/>
          </p:nvPr>
        </p:nvSpPr>
        <p:spPr>
          <a:xfrm>
            <a:off x="1009443" y="1143001"/>
            <a:ext cx="7125112" cy="5181600"/>
          </a:xfrm>
        </p:spPr>
        <p:txBody>
          <a:bodyPr>
            <a:normAutofit lnSpcReduction="10000"/>
          </a:bodyPr>
          <a:lstStyle/>
          <a:p>
            <a:pPr fontAlgn="t"/>
            <a:r>
              <a:rPr lang="en-US" sz="2000" dirty="0"/>
              <a:t>When patient arrived to the hospital, CT scans and a chest X-ray were given.</a:t>
            </a:r>
          </a:p>
          <a:p>
            <a:pPr fontAlgn="t"/>
            <a:r>
              <a:rPr lang="en-US" sz="2000" dirty="0"/>
              <a:t>CT scan shows that patient suffered from a left frontal  lacunar stroke and chest x-rays gives the impression of </a:t>
            </a:r>
            <a:r>
              <a:rPr lang="en-US" sz="2000" dirty="0" smtClean="0"/>
              <a:t>patchy bibasilar </a:t>
            </a:r>
            <a:r>
              <a:rPr lang="en-US" sz="2000" dirty="0"/>
              <a:t>opacitites due to infiltrate or atelectasis. </a:t>
            </a:r>
            <a:endParaRPr lang="en-US" sz="2000" dirty="0" smtClean="0"/>
          </a:p>
          <a:p>
            <a:pPr fontAlgn="t"/>
            <a:r>
              <a:rPr lang="en-US" sz="2000" dirty="0" smtClean="0"/>
              <a:t>The </a:t>
            </a:r>
            <a:r>
              <a:rPr lang="en-US" sz="2000" dirty="0"/>
              <a:t>patient continued her stay for stroke monitoring and medications for her type 2 diabetes and </a:t>
            </a:r>
            <a:r>
              <a:rPr lang="en-US" sz="2000" dirty="0" smtClean="0"/>
              <a:t>heparin/aspirin to </a:t>
            </a:r>
            <a:r>
              <a:rPr lang="en-US" sz="2000" dirty="0"/>
              <a:t>reduce clotting. </a:t>
            </a:r>
            <a:r>
              <a:rPr lang="en-US" sz="2000" dirty="0" smtClean="0"/>
              <a:t>Interventions were to have full liquid diet due to difficulty swallowing, to get a speech therapist, and physical therapist. </a:t>
            </a:r>
          </a:p>
          <a:p>
            <a:pPr fontAlgn="t"/>
            <a:r>
              <a:rPr lang="en-US" sz="2000" dirty="0" smtClean="0"/>
              <a:t>On </a:t>
            </a:r>
            <a:r>
              <a:rPr lang="en-US" sz="2000" dirty="0"/>
              <a:t>10-24-12, the patient states that she is not in any pain and that she wants to leave the </a:t>
            </a:r>
            <a:r>
              <a:rPr lang="en-US" sz="2000" dirty="0" smtClean="0"/>
              <a:t>hospital, however there is still some slight right sided weakness due to unbalanced gait</a:t>
            </a:r>
            <a:r>
              <a:rPr lang="en-US" dirty="0" smtClean="0"/>
              <a:t>.</a:t>
            </a:r>
            <a:endParaRPr lang="en-US" dirty="0"/>
          </a:p>
          <a:p>
            <a:endParaRPr lang="en-US" dirty="0"/>
          </a:p>
        </p:txBody>
      </p:sp>
    </p:spTree>
    <p:extLst>
      <p:ext uri="{BB962C8B-B14F-4D97-AF65-F5344CB8AC3E}">
        <p14:creationId xmlns:p14="http://schemas.microsoft.com/office/powerpoint/2010/main" val="218448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125113" cy="609600"/>
          </a:xfrm>
        </p:spPr>
        <p:txBody>
          <a:bodyPr/>
          <a:lstStyle/>
          <a:p>
            <a:r>
              <a:rPr lang="en-US" dirty="0" smtClean="0"/>
              <a:t>Test/labs</a:t>
            </a:r>
            <a:endParaRPr lang="en-US" dirty="0"/>
          </a:p>
        </p:txBody>
      </p:sp>
      <p:sp>
        <p:nvSpPr>
          <p:cNvPr id="6" name="Content Placeholder 5"/>
          <p:cNvSpPr>
            <a:spLocks noGrp="1"/>
          </p:cNvSpPr>
          <p:nvPr>
            <p:ph idx="1"/>
          </p:nvPr>
        </p:nvSpPr>
        <p:spPr>
          <a:xfrm>
            <a:off x="0" y="762000"/>
            <a:ext cx="4800600" cy="5782598"/>
          </a:xfrm>
        </p:spPr>
        <p:txBody>
          <a:bodyPr/>
          <a:lstStyle/>
          <a:p>
            <a:pPr fontAlgn="t"/>
            <a:r>
              <a:rPr lang="en-US" sz="2000" dirty="0"/>
              <a:t>XR chest (10/22 0954): Impression: Patchy bibasilar opacitites may be due to infiltrate or atelectasis (this shows that patient has pneumonia)</a:t>
            </a:r>
          </a:p>
          <a:p>
            <a:pPr fontAlgn="t"/>
            <a:r>
              <a:rPr lang="en-US" sz="2000" dirty="0"/>
              <a:t>CT Head/Brain WO Contrast STRO (10/22 0939): Impression: hypodensity consistent with infarct in the</a:t>
            </a:r>
          </a:p>
          <a:p>
            <a:pPr fontAlgn="t"/>
            <a:r>
              <a:rPr lang="en-US" sz="2000" dirty="0"/>
              <a:t>Left frontal region medially adjacent to the anterior portion of the left lateral ventricle. Age indeterminate, appears old, but can be </a:t>
            </a:r>
            <a:r>
              <a:rPr lang="en-US" sz="2000" dirty="0" err="1"/>
              <a:t>subacute</a:t>
            </a:r>
            <a:r>
              <a:rPr lang="en-US" sz="2000" dirty="0"/>
              <a:t>, correlate with symptoms. Age appropriate atrophy</a:t>
            </a:r>
          </a:p>
          <a:p>
            <a:endParaRPr lang="en-US" dirty="0"/>
          </a:p>
        </p:txBody>
      </p:sp>
      <p:pic>
        <p:nvPicPr>
          <p:cNvPr id="10243" name="Picture 3" descr="C:\Users\Emma\AppData\Local\Microsoft\Windows\Temporary Internet Files\Content.IE5\IDKT3EWO\MP90030570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749" y="3797808"/>
            <a:ext cx="2895600" cy="3035808"/>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C:\Users\Emma\AppData\Local\Microsoft\Windows\Temporary Internet Files\Content.IE5\TF9E6ENJ\MP90038580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2749" y="0"/>
            <a:ext cx="28956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15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6">
                                            <p:txEl>
                                              <p:pRg st="1" end="1"/>
                                            </p:txEl>
                                          </p:spTgt>
                                        </p:tgtEl>
                                      </p:cBhvr>
                                    </p:animEffect>
                                    <p:animScale>
                                      <p:cBhvr>
                                        <p:cTn id="10" dur="250" autoRev="1" fill="hold"/>
                                        <p:tgtEl>
                                          <p:spTgt spid="6">
                                            <p:txEl>
                                              <p:pRg st="1" end="1"/>
                                            </p:txEl>
                                          </p:spTgt>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6">
                                            <p:txEl>
                                              <p:pRg st="2" end="2"/>
                                            </p:txEl>
                                          </p:spTgt>
                                        </p:tgtEl>
                                      </p:cBhvr>
                                    </p:animEffect>
                                    <p:animScale>
                                      <p:cBhvr>
                                        <p:cTn id="13" dur="250" autoRev="1" fill="hold"/>
                                        <p:tgtEl>
                                          <p:spTgt spid="6">
                                            <p:txEl>
                                              <p:pRg st="2" end="2"/>
                                            </p:txEl>
                                          </p:spTgt>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nodeType="clickEffect">
                                  <p:stCondLst>
                                    <p:cond delay="0"/>
                                  </p:stCondLst>
                                  <p:childTnLst>
                                    <p:animEffect transition="out" filter="fade">
                                      <p:cBhvr>
                                        <p:cTn id="17" dur="500" tmFilter="0, 0; .2, .5; .8, .5; 1, 0"/>
                                        <p:tgtEl>
                                          <p:spTgt spid="10243"/>
                                        </p:tgtEl>
                                      </p:cBhvr>
                                    </p:animEffect>
                                    <p:animScale>
                                      <p:cBhvr>
                                        <p:cTn id="18" dur="250" autoRev="1" fill="hold"/>
                                        <p:tgtEl>
                                          <p:spTgt spid="1024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smtClean="0"/>
              <a:t>Test/labs</a:t>
            </a:r>
            <a:endParaRPr lang="en-US" dirty="0"/>
          </a:p>
        </p:txBody>
      </p:sp>
      <p:sp>
        <p:nvSpPr>
          <p:cNvPr id="6" name="Content Placeholder 5"/>
          <p:cNvSpPr>
            <a:spLocks noGrp="1"/>
          </p:cNvSpPr>
          <p:nvPr>
            <p:ph idx="1"/>
          </p:nvPr>
        </p:nvSpPr>
        <p:spPr>
          <a:xfrm>
            <a:off x="1009443" y="1524001"/>
            <a:ext cx="7125112" cy="4334798"/>
          </a:xfrm>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52055"/>
            <a:ext cx="8382000" cy="5720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24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170"/>
                                        </p:tgtEl>
                                        <p:attrNameLst>
                                          <p:attrName>r</p:attrName>
                                        </p:attrNameLst>
                                      </p:cBhvr>
                                    </p:animRot>
                                    <p:animRot by="-240000">
                                      <p:cBhvr>
                                        <p:cTn id="7" dur="200" fill="hold">
                                          <p:stCondLst>
                                            <p:cond delay="200"/>
                                          </p:stCondLst>
                                        </p:cTn>
                                        <p:tgtEl>
                                          <p:spTgt spid="7170"/>
                                        </p:tgtEl>
                                        <p:attrNameLst>
                                          <p:attrName>r</p:attrName>
                                        </p:attrNameLst>
                                      </p:cBhvr>
                                    </p:animRot>
                                    <p:animRot by="240000">
                                      <p:cBhvr>
                                        <p:cTn id="8" dur="200" fill="hold">
                                          <p:stCondLst>
                                            <p:cond delay="400"/>
                                          </p:stCondLst>
                                        </p:cTn>
                                        <p:tgtEl>
                                          <p:spTgt spid="7170"/>
                                        </p:tgtEl>
                                        <p:attrNameLst>
                                          <p:attrName>r</p:attrName>
                                        </p:attrNameLst>
                                      </p:cBhvr>
                                    </p:animRot>
                                    <p:animRot by="-240000">
                                      <p:cBhvr>
                                        <p:cTn id="9" dur="200" fill="hold">
                                          <p:stCondLst>
                                            <p:cond delay="600"/>
                                          </p:stCondLst>
                                        </p:cTn>
                                        <p:tgtEl>
                                          <p:spTgt spid="7170"/>
                                        </p:tgtEl>
                                        <p:attrNameLst>
                                          <p:attrName>r</p:attrName>
                                        </p:attrNameLst>
                                      </p:cBhvr>
                                    </p:animRot>
                                    <p:animRot by="120000">
                                      <p:cBhvr>
                                        <p:cTn id="10" dur="200" fill="hold">
                                          <p:stCondLst>
                                            <p:cond delay="800"/>
                                          </p:stCondLst>
                                        </p:cTn>
                                        <p:tgtEl>
                                          <p:spTgt spid="717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smtClean="0"/>
              <a:t>Test/labs</a:t>
            </a:r>
            <a:endParaRPr lang="en-US" dirty="0"/>
          </a:p>
        </p:txBody>
      </p:sp>
      <p:sp>
        <p:nvSpPr>
          <p:cNvPr id="6" name="Content Placeholder 5"/>
          <p:cNvSpPr>
            <a:spLocks noGrp="1"/>
          </p:cNvSpPr>
          <p:nvPr>
            <p:ph idx="1"/>
          </p:nvPr>
        </p:nvSpPr>
        <p:spPr>
          <a:xfrm>
            <a:off x="0" y="990600"/>
            <a:ext cx="8382000" cy="5714999"/>
          </a:xfrm>
        </p:spPr>
        <p:txBody>
          <a:bodyPr>
            <a:noAutofit/>
          </a:bodyPr>
          <a:lstStyle/>
          <a:p>
            <a:r>
              <a:rPr lang="en-US" sz="2400" dirty="0"/>
              <a:t>How does a CT scan work?</a:t>
            </a:r>
          </a:p>
          <a:p>
            <a:pPr lvl="1"/>
            <a:r>
              <a:rPr lang="en-US" sz="2200" dirty="0" smtClean="0"/>
              <a:t>Bone </a:t>
            </a:r>
            <a:r>
              <a:rPr lang="en-US" sz="2200" dirty="0"/>
              <a:t>absorbs the most X-rays, so the skull appears white on the image. </a:t>
            </a:r>
            <a:endParaRPr lang="en-US" sz="2200" dirty="0" smtClean="0"/>
          </a:p>
          <a:p>
            <a:pPr lvl="1"/>
            <a:r>
              <a:rPr lang="en-US" sz="2200" dirty="0" smtClean="0"/>
              <a:t>Water </a:t>
            </a:r>
            <a:r>
              <a:rPr lang="en-US" sz="2200" dirty="0"/>
              <a:t>(in the cerebral ventricles or fluid-filled cavities in the middle of the brain) absorbs little, and appears black. </a:t>
            </a:r>
            <a:endParaRPr lang="en-US" sz="2200" dirty="0" smtClean="0"/>
          </a:p>
          <a:p>
            <a:pPr lvl="1"/>
            <a:r>
              <a:rPr lang="en-US" sz="2200" dirty="0" smtClean="0"/>
              <a:t>The </a:t>
            </a:r>
            <a:r>
              <a:rPr lang="en-US" sz="2200" dirty="0"/>
              <a:t>brain has intermediate density and appears grey. </a:t>
            </a:r>
            <a:endParaRPr lang="en-US" sz="2200" dirty="0" smtClean="0"/>
          </a:p>
          <a:p>
            <a:pPr lvl="1"/>
            <a:r>
              <a:rPr lang="en-US" sz="2200" dirty="0" smtClean="0"/>
              <a:t>Most </a:t>
            </a:r>
            <a:r>
              <a:rPr lang="en-US" sz="2200" dirty="0"/>
              <a:t>ischemic strokes are less dense (darker) than normal </a:t>
            </a:r>
            <a:r>
              <a:rPr lang="en-US" sz="2200" dirty="0" smtClean="0"/>
              <a:t>brain</a:t>
            </a:r>
          </a:p>
          <a:p>
            <a:pPr lvl="1"/>
            <a:r>
              <a:rPr lang="en-US" sz="2200" dirty="0" smtClean="0"/>
              <a:t>whereas </a:t>
            </a:r>
            <a:r>
              <a:rPr lang="en-US" sz="2200" dirty="0"/>
              <a:t>blood in hemorrhage is denser and looks white on CT</a:t>
            </a:r>
            <a:r>
              <a:rPr lang="en-US" sz="2200" dirty="0" smtClean="0"/>
              <a:t>.</a:t>
            </a:r>
          </a:p>
          <a:p>
            <a:pPr lvl="1"/>
            <a:r>
              <a:rPr lang="en-US" sz="2200" dirty="0"/>
              <a:t>("</a:t>
            </a:r>
            <a:r>
              <a:rPr lang="en-US" sz="2200" dirty="0" smtClean="0"/>
              <a:t>CT Scan</a:t>
            </a:r>
            <a:r>
              <a:rPr lang="en-US" sz="2200" dirty="0"/>
              <a:t>," 2011)</a:t>
            </a:r>
          </a:p>
        </p:txBody>
      </p:sp>
    </p:spTree>
    <p:extLst>
      <p:ext uri="{BB962C8B-B14F-4D97-AF65-F5344CB8AC3E}">
        <p14:creationId xmlns:p14="http://schemas.microsoft.com/office/powerpoint/2010/main" val="404942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a:t>M</a:t>
            </a:r>
            <a:r>
              <a:rPr lang="en-US" dirty="0" smtClean="0"/>
              <a:t>edications</a:t>
            </a:r>
            <a:endParaRPr lang="en-US" dirty="0"/>
          </a:p>
        </p:txBody>
      </p:sp>
      <p:sp>
        <p:nvSpPr>
          <p:cNvPr id="3" name="Content Placeholder 2"/>
          <p:cNvSpPr>
            <a:spLocks noGrp="1"/>
          </p:cNvSpPr>
          <p:nvPr>
            <p:ph idx="1"/>
          </p:nvPr>
        </p:nvSpPr>
        <p:spPr>
          <a:xfrm>
            <a:off x="304800" y="914400"/>
            <a:ext cx="6675120" cy="5638800"/>
          </a:xfrm>
        </p:spPr>
        <p:txBody>
          <a:bodyPr>
            <a:normAutofit/>
          </a:bodyPr>
          <a:lstStyle/>
          <a:p>
            <a:r>
              <a:rPr lang="en-US" sz="2100" dirty="0" smtClean="0"/>
              <a:t>Patient was prescribed aspirin and heparin to stop the blood from clotting.</a:t>
            </a:r>
          </a:p>
          <a:p>
            <a:r>
              <a:rPr lang="en-US" sz="2100" dirty="0" smtClean="0"/>
              <a:t>“For </a:t>
            </a:r>
            <a:r>
              <a:rPr lang="en-US" sz="2100" dirty="0"/>
              <a:t>people who have an ischemic stroke, the goal of treatment is to restore blood flow to the affected area of the brain as quickly as possible. </a:t>
            </a:r>
            <a:r>
              <a:rPr lang="en-US" sz="2100" dirty="0" smtClean="0"/>
              <a:t>(</a:t>
            </a:r>
            <a:r>
              <a:rPr lang="en-US" sz="2100" dirty="0"/>
              <a:t>Sweileh,2009</a:t>
            </a:r>
            <a:r>
              <a:rPr lang="en-US" sz="2100" dirty="0" smtClean="0"/>
              <a:t>).</a:t>
            </a:r>
          </a:p>
          <a:p>
            <a:r>
              <a:rPr lang="en-US" sz="2100" dirty="0" smtClean="0"/>
              <a:t>For </a:t>
            </a:r>
            <a:r>
              <a:rPr lang="en-US" sz="2100" dirty="0"/>
              <a:t>hemorrhagic </a:t>
            </a:r>
            <a:r>
              <a:rPr lang="en-US" sz="2100" dirty="0" smtClean="0"/>
              <a:t>strokes, antihypertensive medications are used </a:t>
            </a:r>
            <a:r>
              <a:rPr lang="en-US" sz="2100" dirty="0"/>
              <a:t>to lower blood pressure. </a:t>
            </a:r>
            <a:endParaRPr lang="en-US" sz="2100" dirty="0" smtClean="0"/>
          </a:p>
          <a:p>
            <a:r>
              <a:rPr lang="en-US" sz="2100" dirty="0" smtClean="0"/>
              <a:t>If </a:t>
            </a:r>
            <a:r>
              <a:rPr lang="en-US" sz="2100" dirty="0"/>
              <a:t>anticoagulant medications, such as </a:t>
            </a:r>
            <a:r>
              <a:rPr lang="en-US" sz="2100" dirty="0" smtClean="0"/>
              <a:t>warfarin </a:t>
            </a:r>
            <a:r>
              <a:rPr lang="en-US" sz="2100" dirty="0"/>
              <a:t>or heparin, are the cause, they are immediately discontinued and other drugs may be given to increase blood coagulation. (Sweileh,2009</a:t>
            </a:r>
            <a:r>
              <a:rPr lang="en-US" sz="2100" dirty="0" smtClean="0"/>
              <a:t>).</a:t>
            </a:r>
            <a:endParaRPr lang="en-US" sz="2100" dirty="0"/>
          </a:p>
        </p:txBody>
      </p:sp>
      <p:pic>
        <p:nvPicPr>
          <p:cNvPr id="5125" name="Picture 5" descr="C:\Users\Emma\AppData\Local\Microsoft\Windows\Temporary Internet Files\Content.IE5\41CE8B5C\MC9002152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9920" y="228600"/>
            <a:ext cx="2133600" cy="3042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96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1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7125113" cy="924475"/>
          </a:xfrm>
        </p:spPr>
        <p:txBody>
          <a:bodyPr/>
          <a:lstStyle/>
          <a:p>
            <a:r>
              <a:rPr lang="en-US" dirty="0"/>
              <a:t>O</a:t>
            </a:r>
            <a:r>
              <a:rPr lang="en-US" dirty="0" smtClean="0"/>
              <a:t>bjectives</a:t>
            </a:r>
            <a:endParaRPr lang="en-US" dirty="0"/>
          </a:p>
        </p:txBody>
      </p:sp>
      <p:sp>
        <p:nvSpPr>
          <p:cNvPr id="3" name="Content Placeholder 2"/>
          <p:cNvSpPr>
            <a:spLocks noGrp="1"/>
          </p:cNvSpPr>
          <p:nvPr>
            <p:ph idx="1"/>
          </p:nvPr>
        </p:nvSpPr>
        <p:spPr>
          <a:xfrm>
            <a:off x="533400" y="1143000"/>
            <a:ext cx="7601155" cy="5257800"/>
          </a:xfrm>
        </p:spPr>
        <p:txBody>
          <a:bodyPr>
            <a:normAutofit/>
          </a:bodyPr>
          <a:lstStyle/>
          <a:p>
            <a:pPr marL="0" indent="0">
              <a:buNone/>
            </a:pPr>
            <a:endParaRPr lang="en-US" sz="2400" dirty="0"/>
          </a:p>
          <a:p>
            <a:r>
              <a:rPr lang="en-US" sz="2400" dirty="0" smtClean="0"/>
              <a:t>Pathophysiology/types/signs</a:t>
            </a:r>
            <a:endParaRPr lang="en-US" sz="2400" dirty="0"/>
          </a:p>
          <a:p>
            <a:r>
              <a:rPr lang="en-US" sz="2400" dirty="0"/>
              <a:t>Relevance to population: age, gender</a:t>
            </a:r>
            <a:r>
              <a:rPr lang="en-US" sz="2400" dirty="0" smtClean="0"/>
              <a:t>, congenital</a:t>
            </a:r>
            <a:endParaRPr lang="en-US" sz="2400" dirty="0"/>
          </a:p>
          <a:p>
            <a:r>
              <a:rPr lang="en-US" sz="2400" dirty="0"/>
              <a:t>Current treatment and modalities</a:t>
            </a:r>
          </a:p>
          <a:p>
            <a:r>
              <a:rPr lang="en-US" sz="2400" dirty="0"/>
              <a:t>Diagnostic tests/labs</a:t>
            </a:r>
          </a:p>
          <a:p>
            <a:r>
              <a:rPr lang="en-US" sz="2400" dirty="0"/>
              <a:t>Medications</a:t>
            </a:r>
          </a:p>
          <a:p>
            <a:r>
              <a:rPr lang="en-US" sz="2400" dirty="0" smtClean="0"/>
              <a:t>Prognosis/outcome</a:t>
            </a:r>
            <a:endParaRPr lang="en-US" sz="2400" dirty="0"/>
          </a:p>
          <a:p>
            <a:r>
              <a:rPr lang="en-US" sz="2400" dirty="0"/>
              <a:t>N</a:t>
            </a:r>
            <a:r>
              <a:rPr lang="en-US" sz="2400" dirty="0" smtClean="0"/>
              <a:t>ursing </a:t>
            </a:r>
            <a:r>
              <a:rPr lang="en-US" sz="2400" dirty="0"/>
              <a:t>diagnosis</a:t>
            </a:r>
          </a:p>
          <a:p>
            <a:r>
              <a:rPr lang="en-US" sz="2400" dirty="0"/>
              <a:t>NCLEX </a:t>
            </a:r>
            <a:r>
              <a:rPr lang="en-US" sz="2400" dirty="0" smtClean="0"/>
              <a:t>questions</a:t>
            </a: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08746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42"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fade">
                                      <p:cBhvr>
                                        <p:cTn id="9" dur="1000"/>
                                        <p:tgtEl>
                                          <p:spTgt spid="3">
                                            <p:txEl>
                                              <p:pRg st="1" end="1"/>
                                            </p:txEl>
                                          </p:spTgt>
                                        </p:tgtEl>
                                      </p:cBhvr>
                                    </p:animEffect>
                                    <p:anim calcmode="lin" valueType="num">
                                      <p:cBhvr>
                                        <p:cTn id="1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2" presetID="42"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7125113" cy="924475"/>
          </a:xfrm>
        </p:spPr>
        <p:txBody>
          <a:bodyPr/>
          <a:lstStyle/>
          <a:p>
            <a:r>
              <a:rPr lang="en-US" dirty="0" smtClean="0"/>
              <a:t>Prognosis/Outcome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676400" y="234632"/>
            <a:ext cx="7125112" cy="4724400"/>
          </a:xfrm>
        </p:spPr>
        <p:txBody>
          <a:bodyPr>
            <a:normAutofit/>
          </a:bodyPr>
          <a:lstStyle/>
          <a:p>
            <a:r>
              <a:rPr lang="en-US" sz="2400" dirty="0"/>
              <a:t>People often begin to recover within hours or days </a:t>
            </a:r>
            <a:r>
              <a:rPr lang="en-US" sz="2400" dirty="0" smtClean="0"/>
              <a:t>after </a:t>
            </a:r>
            <a:r>
              <a:rPr lang="en-US" sz="2400" dirty="0"/>
              <a:t>a lacunar stroke (Bethesda, 2011)</a:t>
            </a:r>
            <a:endParaRPr lang="en-US" sz="2400" dirty="0" smtClean="0"/>
          </a:p>
          <a:p>
            <a:r>
              <a:rPr lang="en-US" sz="2400" dirty="0" smtClean="0"/>
              <a:t>Patient will be able to perform self care (bathe herself) and be able to demonstrate using a walker for impaired gait, and increase activity to right side </a:t>
            </a:r>
            <a:r>
              <a:rPr lang="en-US" sz="2400" dirty="0"/>
              <a:t>(Ackley &amp; </a:t>
            </a:r>
            <a:r>
              <a:rPr lang="en-US" sz="2400" dirty="0" err="1"/>
              <a:t>Ladwig</a:t>
            </a:r>
            <a:r>
              <a:rPr lang="en-US" sz="2400" dirty="0"/>
              <a:t>, 2011</a:t>
            </a:r>
            <a:r>
              <a:rPr lang="en-US" sz="2400" dirty="0" smtClean="0"/>
              <a:t>).</a:t>
            </a: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 y="2286000"/>
            <a:ext cx="2439094" cy="441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80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125113" cy="924475"/>
          </a:xfrm>
        </p:spPr>
        <p:txBody>
          <a:bodyPr/>
          <a:lstStyle/>
          <a:p>
            <a:r>
              <a:rPr lang="en-US" dirty="0"/>
              <a:t>N</a:t>
            </a:r>
            <a:r>
              <a:rPr lang="en-US" dirty="0" smtClean="0"/>
              <a:t>ursing Diagnosis</a:t>
            </a:r>
            <a:r>
              <a:rPr lang="en-US" dirty="0"/>
              <a:t/>
            </a:r>
            <a:br>
              <a:rPr lang="en-US" dirty="0"/>
            </a:br>
            <a:endParaRPr lang="en-US" dirty="0"/>
          </a:p>
        </p:txBody>
      </p:sp>
      <p:sp>
        <p:nvSpPr>
          <p:cNvPr id="3" name="Content Placeholder 2"/>
          <p:cNvSpPr>
            <a:spLocks noGrp="1"/>
          </p:cNvSpPr>
          <p:nvPr>
            <p:ph idx="1"/>
          </p:nvPr>
        </p:nvSpPr>
        <p:spPr>
          <a:xfrm>
            <a:off x="533400" y="1752600"/>
            <a:ext cx="7753555" cy="4051437"/>
          </a:xfrm>
        </p:spPr>
        <p:txBody>
          <a:bodyPr>
            <a:normAutofit/>
          </a:bodyPr>
          <a:lstStyle/>
          <a:p>
            <a:r>
              <a:rPr lang="en-US" sz="2800" dirty="0" smtClean="0"/>
              <a:t>Impaired mobility</a:t>
            </a:r>
            <a:endParaRPr lang="en-US" sz="2800" dirty="0"/>
          </a:p>
          <a:p>
            <a:pPr lvl="1"/>
            <a:r>
              <a:rPr lang="en-US" sz="2800" dirty="0" smtClean="0"/>
              <a:t>Related to: weakness on right side secondary to stroke</a:t>
            </a:r>
          </a:p>
          <a:p>
            <a:pPr lvl="1"/>
            <a:r>
              <a:rPr lang="en-US" sz="2800" dirty="0" smtClean="0"/>
              <a:t>As evidence by: unbalanced gait and patient not being able to perform ADL</a:t>
            </a:r>
          </a:p>
          <a:p>
            <a:pPr lvl="1"/>
            <a:endParaRPr lang="en-US" sz="2800" dirty="0"/>
          </a:p>
          <a:p>
            <a:pPr marL="457200" lvl="1" indent="0">
              <a:buNone/>
            </a:pPr>
            <a:r>
              <a:rPr lang="en-US" sz="2800" dirty="0"/>
              <a:t>(Ackley &amp; </a:t>
            </a:r>
            <a:r>
              <a:rPr lang="en-US" sz="2800" dirty="0" err="1"/>
              <a:t>Ladwig</a:t>
            </a:r>
            <a:r>
              <a:rPr lang="en-US" sz="2800" dirty="0"/>
              <a:t>, 2011)</a:t>
            </a:r>
          </a:p>
        </p:txBody>
      </p:sp>
    </p:spTree>
    <p:extLst>
      <p:ext uri="{BB962C8B-B14F-4D97-AF65-F5344CB8AC3E}">
        <p14:creationId xmlns:p14="http://schemas.microsoft.com/office/powerpoint/2010/main" val="80377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125113" cy="924475"/>
          </a:xfrm>
        </p:spPr>
        <p:txBody>
          <a:bodyPr/>
          <a:lstStyle/>
          <a:p>
            <a:r>
              <a:rPr lang="en-US" dirty="0" smtClean="0"/>
              <a:t>If you think someone is having a stroke..</a:t>
            </a:r>
            <a:endParaRPr lang="en-US" dirty="0"/>
          </a:p>
        </p:txBody>
      </p:sp>
      <p:sp>
        <p:nvSpPr>
          <p:cNvPr id="3" name="Content Placeholder 2"/>
          <p:cNvSpPr>
            <a:spLocks noGrp="1"/>
          </p:cNvSpPr>
          <p:nvPr>
            <p:ph idx="1"/>
          </p:nvPr>
        </p:nvSpPr>
        <p:spPr>
          <a:xfrm>
            <a:off x="762000" y="914400"/>
            <a:ext cx="7734712" cy="5410200"/>
          </a:xfrm>
        </p:spPr>
        <p:txBody>
          <a:bodyPr>
            <a:normAutofit/>
          </a:bodyPr>
          <a:lstStyle/>
          <a:p>
            <a:pPr marL="0" indent="0">
              <a:buNone/>
            </a:pPr>
            <a:endParaRPr lang="en-US" sz="5400" dirty="0" smtClean="0"/>
          </a:p>
          <a:p>
            <a:pPr marL="0" indent="0">
              <a:buNone/>
            </a:pPr>
            <a:r>
              <a:rPr lang="en-US" sz="5400" dirty="0" smtClean="0"/>
              <a:t>Act F.A.S.T</a:t>
            </a:r>
          </a:p>
          <a:p>
            <a:r>
              <a:rPr lang="en-US" dirty="0" smtClean="0"/>
              <a:t>Face</a:t>
            </a:r>
          </a:p>
          <a:p>
            <a:r>
              <a:rPr lang="en-US" dirty="0"/>
              <a:t>A</a:t>
            </a:r>
            <a:r>
              <a:rPr lang="en-US" dirty="0" smtClean="0"/>
              <a:t>rms</a:t>
            </a:r>
          </a:p>
          <a:p>
            <a:r>
              <a:rPr lang="en-US" dirty="0" smtClean="0"/>
              <a:t>Speech</a:t>
            </a:r>
            <a:endParaRPr lang="en-US" dirty="0"/>
          </a:p>
          <a:p>
            <a:r>
              <a:rPr lang="en-US" dirty="0" smtClean="0"/>
              <a:t>Time</a:t>
            </a:r>
          </a:p>
          <a:p>
            <a:pPr marL="0" indent="0">
              <a:buNone/>
            </a:pPr>
            <a:endParaRPr lang="en-US" dirty="0" smtClean="0">
              <a:hlinkClick r:id="rId3"/>
            </a:endParaRPr>
          </a:p>
          <a:p>
            <a:pPr marL="0" indent="0">
              <a:buNone/>
            </a:pPr>
            <a:r>
              <a:rPr lang="en-US" dirty="0" smtClean="0">
                <a:hlinkClick r:id="rId3"/>
              </a:rPr>
              <a:t>http</a:t>
            </a:r>
            <a:r>
              <a:rPr lang="en-US" dirty="0">
                <a:hlinkClick r:id="rId3"/>
              </a:rPr>
              <a:t>://</a:t>
            </a:r>
            <a:r>
              <a:rPr lang="en-US" dirty="0" smtClean="0">
                <a:hlinkClick r:id="rId3"/>
              </a:rPr>
              <a:t>www.youtube.com/watch?v=jxxsdrhu7T0</a:t>
            </a:r>
            <a:endParaRPr lang="en-US" dirty="0"/>
          </a:p>
          <a:p>
            <a:pPr marL="0" indent="0">
              <a:buNone/>
            </a:pPr>
            <a:endParaRPr lang="en-US" dirty="0"/>
          </a:p>
        </p:txBody>
      </p:sp>
    </p:spTree>
    <p:extLst>
      <p:ext uri="{BB962C8B-B14F-4D97-AF65-F5344CB8AC3E}">
        <p14:creationId xmlns:p14="http://schemas.microsoft.com/office/powerpoint/2010/main" val="404267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125113" cy="924475"/>
          </a:xfrm>
        </p:spPr>
        <p:txBody>
          <a:bodyPr/>
          <a:lstStyle/>
          <a:p>
            <a:r>
              <a:rPr lang="en-US" dirty="0" smtClean="0"/>
              <a:t>Question 1</a:t>
            </a:r>
            <a:endParaRPr lang="en-US" dirty="0"/>
          </a:p>
        </p:txBody>
      </p:sp>
      <p:sp>
        <p:nvSpPr>
          <p:cNvPr id="3" name="Content Placeholder 2"/>
          <p:cNvSpPr>
            <a:spLocks noGrp="1"/>
          </p:cNvSpPr>
          <p:nvPr>
            <p:ph idx="1"/>
          </p:nvPr>
        </p:nvSpPr>
        <p:spPr>
          <a:xfrm>
            <a:off x="533400" y="838200"/>
            <a:ext cx="8305800" cy="5638801"/>
          </a:xfrm>
        </p:spPr>
        <p:txBody>
          <a:bodyPr>
            <a:noAutofit/>
          </a:bodyPr>
          <a:lstStyle/>
          <a:p>
            <a:pPr marL="0" indent="0">
              <a:buNone/>
            </a:pPr>
            <a:r>
              <a:rPr lang="en-US" sz="2200" b="1" dirty="0"/>
              <a:t>A 78 year old client is admitted to the emergency department with numbness and weakness of the left arm and slurred speech.  Which nursing intervention is priority</a:t>
            </a:r>
            <a:r>
              <a:rPr lang="en-US" sz="2200" b="1" dirty="0" smtClean="0"/>
              <a:t>?</a:t>
            </a:r>
            <a:endParaRPr lang="en-US" sz="2200" b="1" dirty="0"/>
          </a:p>
          <a:p>
            <a:pPr>
              <a:buAutoNum type="alphaLcPeriod"/>
            </a:pPr>
            <a:r>
              <a:rPr lang="en-US" sz="2200" b="1" dirty="0" smtClean="0"/>
              <a:t>Prepare </a:t>
            </a:r>
            <a:r>
              <a:rPr lang="en-US" sz="2200" b="1" dirty="0"/>
              <a:t>to administer recombinant tissue plasminogen activator (</a:t>
            </a:r>
            <a:r>
              <a:rPr lang="en-US" sz="2200" b="1" dirty="0" err="1"/>
              <a:t>rt</a:t>
            </a:r>
            <a:r>
              <a:rPr lang="en-US" sz="2200" b="1" dirty="0"/>
              <a:t>-PA</a:t>
            </a:r>
            <a:r>
              <a:rPr lang="en-US" sz="2200" b="1" dirty="0" smtClean="0"/>
              <a:t>).</a:t>
            </a:r>
            <a:endParaRPr lang="en-US" sz="2200" b="1" dirty="0"/>
          </a:p>
          <a:p>
            <a:pPr>
              <a:buAutoNum type="alphaLcPeriod" startAt="2"/>
            </a:pPr>
            <a:r>
              <a:rPr lang="en-US" sz="2200" b="1" dirty="0" smtClean="0"/>
              <a:t>Discuss </a:t>
            </a:r>
            <a:r>
              <a:rPr lang="en-US" sz="2200" b="1" dirty="0"/>
              <a:t>the precipitating factors that caused the </a:t>
            </a:r>
            <a:r>
              <a:rPr lang="en-US" sz="2200" b="1" dirty="0" smtClean="0"/>
              <a:t> symptoms.</a:t>
            </a:r>
          </a:p>
          <a:p>
            <a:pPr>
              <a:buAutoNum type="alphaLcPeriod" startAt="3"/>
            </a:pPr>
            <a:r>
              <a:rPr lang="en-US" sz="2200" b="1" dirty="0" smtClean="0"/>
              <a:t>Schedule </a:t>
            </a:r>
            <a:r>
              <a:rPr lang="en-US" sz="2200" b="1" dirty="0"/>
              <a:t>for A STAT computer tomography (CT) scan of the </a:t>
            </a:r>
            <a:r>
              <a:rPr lang="en-US" sz="2200" b="1" dirty="0" smtClean="0"/>
              <a:t>head.</a:t>
            </a:r>
          </a:p>
          <a:p>
            <a:pPr marL="457200" indent="-457200">
              <a:buAutoNum type="alphaLcPeriod" startAt="4"/>
            </a:pPr>
            <a:r>
              <a:rPr lang="en-US" sz="2200" b="1" dirty="0" smtClean="0"/>
              <a:t>Notify </a:t>
            </a:r>
            <a:r>
              <a:rPr lang="en-US" sz="2200" b="1" dirty="0"/>
              <a:t>the speech pathologist for an emergency consult</a:t>
            </a:r>
            <a:r>
              <a:rPr lang="en-US" sz="2200" b="1" dirty="0" smtClean="0"/>
              <a:t>.</a:t>
            </a:r>
          </a:p>
          <a:p>
            <a:pPr marL="0" indent="0">
              <a:buNone/>
            </a:pPr>
            <a:r>
              <a:rPr lang="en-US" sz="1400" b="1" dirty="0"/>
              <a:t>http://amy47.com/nclex-style-practice-questions/neuro-icp-loc-meningitis/cva-stroke/</a:t>
            </a:r>
          </a:p>
        </p:txBody>
      </p:sp>
    </p:spTree>
    <p:extLst>
      <p:ext uri="{BB962C8B-B14F-4D97-AF65-F5344CB8AC3E}">
        <p14:creationId xmlns:p14="http://schemas.microsoft.com/office/powerpoint/2010/main" val="66275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5">
          <a:fgClr>
            <a:schemeClr val="accent1">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27" y="0"/>
            <a:ext cx="7125113" cy="924475"/>
          </a:xfrm>
        </p:spPr>
        <p:txBody>
          <a:bodyPr/>
          <a:lstStyle/>
          <a:p>
            <a:r>
              <a:rPr lang="en-US" dirty="0" smtClean="0"/>
              <a:t>Question 2</a:t>
            </a:r>
            <a:endParaRPr lang="en-US" dirty="0"/>
          </a:p>
        </p:txBody>
      </p:sp>
      <p:sp>
        <p:nvSpPr>
          <p:cNvPr id="3" name="Content Placeholder 2"/>
          <p:cNvSpPr>
            <a:spLocks noGrp="1"/>
          </p:cNvSpPr>
          <p:nvPr>
            <p:ph idx="1"/>
          </p:nvPr>
        </p:nvSpPr>
        <p:spPr>
          <a:xfrm>
            <a:off x="304800" y="838200"/>
            <a:ext cx="8001000" cy="5279239"/>
          </a:xfrm>
        </p:spPr>
        <p:txBody>
          <a:bodyPr>
            <a:normAutofit/>
          </a:bodyPr>
          <a:lstStyle/>
          <a:p>
            <a:pPr marL="0" indent="0">
              <a:buNone/>
            </a:pPr>
            <a:r>
              <a:rPr lang="en-US" sz="2400" b="1" dirty="0"/>
              <a:t>During the first 24 hours after thrombolytic therapy for ischemic stroke, the primary goal is to control the client’s:</a:t>
            </a:r>
          </a:p>
          <a:p>
            <a:pPr marL="0" indent="0">
              <a:buNone/>
            </a:pPr>
            <a:r>
              <a:rPr lang="en-US" sz="2400" b="1" dirty="0" smtClean="0"/>
              <a:t>a. Pulse</a:t>
            </a:r>
            <a:endParaRPr lang="en-US" sz="2400" b="1" dirty="0"/>
          </a:p>
          <a:p>
            <a:pPr marL="0" indent="0">
              <a:buNone/>
            </a:pPr>
            <a:r>
              <a:rPr lang="en-US" sz="2400" b="1" dirty="0" smtClean="0"/>
              <a:t>b. Respirations</a:t>
            </a:r>
            <a:endParaRPr lang="en-US" sz="2400" b="1" dirty="0"/>
          </a:p>
          <a:p>
            <a:pPr marL="0" indent="0">
              <a:buNone/>
            </a:pPr>
            <a:r>
              <a:rPr lang="en-US" sz="2400" b="1" dirty="0" smtClean="0"/>
              <a:t>c. Blood </a:t>
            </a:r>
            <a:r>
              <a:rPr lang="en-US" sz="2400" b="1" dirty="0"/>
              <a:t>pressure</a:t>
            </a:r>
          </a:p>
          <a:p>
            <a:pPr marL="0" indent="0">
              <a:buNone/>
            </a:pPr>
            <a:r>
              <a:rPr lang="en-US" sz="2400" b="1" dirty="0" smtClean="0"/>
              <a:t>d. Temperature</a:t>
            </a:r>
            <a:endParaRPr lang="en-US" sz="2400" b="1" dirty="0"/>
          </a:p>
          <a:p>
            <a:pPr marL="0" indent="0">
              <a:buNone/>
            </a:pPr>
            <a:endParaRPr lang="en-US" sz="2400" b="1" dirty="0" smtClean="0"/>
          </a:p>
          <a:p>
            <a:pPr marL="0" indent="0">
              <a:buNone/>
            </a:pPr>
            <a:r>
              <a:rPr lang="en-US" sz="1400" b="1" dirty="0"/>
              <a:t>http://amy47.com/nclex-style-practice-questions/neuro-icp-loc-meningitis/cva-stroke/</a:t>
            </a:r>
          </a:p>
        </p:txBody>
      </p:sp>
    </p:spTree>
    <p:extLst>
      <p:ext uri="{BB962C8B-B14F-4D97-AF65-F5344CB8AC3E}">
        <p14:creationId xmlns:p14="http://schemas.microsoft.com/office/powerpoint/2010/main" val="204989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3" end="3"/>
                                            </p:txEl>
                                          </p:spTgt>
                                        </p:tgtEl>
                                        <p:attrNameLst>
                                          <p:attrName>r</p:attrName>
                                        </p:attrNameLst>
                                      </p:cBhvr>
                                    </p:animRot>
                                    <p:animRot by="-240000">
                                      <p:cBhvr>
                                        <p:cTn id="7" dur="200" fill="hold">
                                          <p:stCondLst>
                                            <p:cond delay="200"/>
                                          </p:stCondLst>
                                        </p:cTn>
                                        <p:tgtEl>
                                          <p:spTgt spid="3">
                                            <p:txEl>
                                              <p:pRg st="3" end="3"/>
                                            </p:txEl>
                                          </p:spTgt>
                                        </p:tgtEl>
                                        <p:attrNameLst>
                                          <p:attrName>r</p:attrName>
                                        </p:attrNameLst>
                                      </p:cBhvr>
                                    </p:animRot>
                                    <p:animRot by="240000">
                                      <p:cBhvr>
                                        <p:cTn id="8" dur="200" fill="hold">
                                          <p:stCondLst>
                                            <p:cond delay="400"/>
                                          </p:stCondLst>
                                        </p:cTn>
                                        <p:tgtEl>
                                          <p:spTgt spid="3">
                                            <p:txEl>
                                              <p:pRg st="3" end="3"/>
                                            </p:txEl>
                                          </p:spTgt>
                                        </p:tgtEl>
                                        <p:attrNameLst>
                                          <p:attrName>r</p:attrName>
                                        </p:attrNameLst>
                                      </p:cBhvr>
                                    </p:animRot>
                                    <p:animRot by="-240000">
                                      <p:cBhvr>
                                        <p:cTn id="9" dur="200" fill="hold">
                                          <p:stCondLst>
                                            <p:cond delay="600"/>
                                          </p:stCondLst>
                                        </p:cTn>
                                        <p:tgtEl>
                                          <p:spTgt spid="3">
                                            <p:txEl>
                                              <p:pRg st="3" end="3"/>
                                            </p:txEl>
                                          </p:spTgt>
                                        </p:tgtEl>
                                        <p:attrNameLst>
                                          <p:attrName>r</p:attrName>
                                        </p:attrNameLst>
                                      </p:cBhvr>
                                    </p:animRot>
                                    <p:animRot by="120000">
                                      <p:cBhvr>
                                        <p:cTn id="10"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7125113" cy="924475"/>
          </a:xfrm>
        </p:spPr>
        <p:txBody>
          <a:bodyPr/>
          <a:lstStyle/>
          <a:p>
            <a:r>
              <a:rPr lang="en-US" dirty="0" smtClean="0"/>
              <a:t>Question 3</a:t>
            </a:r>
            <a:endParaRPr lang="en-US" dirty="0"/>
          </a:p>
        </p:txBody>
      </p:sp>
      <p:sp>
        <p:nvSpPr>
          <p:cNvPr id="3" name="Content Placeholder 2"/>
          <p:cNvSpPr>
            <a:spLocks noGrp="1"/>
          </p:cNvSpPr>
          <p:nvPr>
            <p:ph idx="1"/>
          </p:nvPr>
        </p:nvSpPr>
        <p:spPr>
          <a:xfrm>
            <a:off x="762000" y="1295400"/>
            <a:ext cx="7620000" cy="4800599"/>
          </a:xfrm>
        </p:spPr>
        <p:txBody>
          <a:bodyPr>
            <a:noAutofit/>
          </a:bodyPr>
          <a:lstStyle/>
          <a:p>
            <a:pPr marL="0" indent="0">
              <a:buNone/>
            </a:pPr>
            <a:r>
              <a:rPr lang="en-US" sz="2400" dirty="0"/>
              <a:t>A patient with a stroke experiences right-sided arm and leg paralysis and facial drooping on the right side. When obtaining admission assessment data about the patient's clinical manifestations, it is most important the nurse assess the </a:t>
            </a:r>
            <a:r>
              <a:rPr lang="en-US" sz="2400" dirty="0" smtClean="0"/>
              <a:t>patient's</a:t>
            </a:r>
            <a:endParaRPr lang="en-US" sz="2400" dirty="0"/>
          </a:p>
          <a:p>
            <a:r>
              <a:rPr lang="en-US" sz="2400" dirty="0" smtClean="0"/>
              <a:t>a.	ability </a:t>
            </a:r>
            <a:r>
              <a:rPr lang="en-US" sz="2400" dirty="0"/>
              <a:t>to follow commands.</a:t>
            </a:r>
          </a:p>
          <a:p>
            <a:r>
              <a:rPr lang="en-US" sz="2400" dirty="0" smtClean="0"/>
              <a:t>b.	visual </a:t>
            </a:r>
            <a:r>
              <a:rPr lang="en-US" sz="2400" dirty="0"/>
              <a:t>fields.</a:t>
            </a:r>
          </a:p>
          <a:p>
            <a:r>
              <a:rPr lang="en-US" sz="2400" dirty="0" smtClean="0"/>
              <a:t>c. 	right-sided </a:t>
            </a:r>
            <a:r>
              <a:rPr lang="en-US" sz="2400" dirty="0"/>
              <a:t>reflexes.</a:t>
            </a:r>
          </a:p>
          <a:p>
            <a:r>
              <a:rPr lang="en-US" sz="2400" dirty="0" smtClean="0"/>
              <a:t>d.	emotional state</a:t>
            </a:r>
          </a:p>
          <a:p>
            <a:endParaRPr lang="en-US" sz="2400" dirty="0"/>
          </a:p>
          <a:p>
            <a:pPr marL="0" indent="0">
              <a:buNone/>
            </a:pPr>
            <a:r>
              <a:rPr lang="en-US" sz="2400" dirty="0"/>
              <a:t>http://quizlet.com/5114986/stroke-flash-cards/</a:t>
            </a:r>
          </a:p>
        </p:txBody>
      </p:sp>
    </p:spTree>
    <p:extLst>
      <p:ext uri="{BB962C8B-B14F-4D97-AF65-F5344CB8AC3E}">
        <p14:creationId xmlns:p14="http://schemas.microsoft.com/office/powerpoint/2010/main" val="41435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7125113" cy="924475"/>
          </a:xfrm>
        </p:spPr>
        <p:txBody>
          <a:bodyPr/>
          <a:lstStyle/>
          <a:p>
            <a:r>
              <a:rPr lang="en-US" dirty="0" smtClean="0"/>
              <a:t>Question 4</a:t>
            </a:r>
            <a:endParaRPr lang="en-US" dirty="0"/>
          </a:p>
        </p:txBody>
      </p:sp>
      <p:sp>
        <p:nvSpPr>
          <p:cNvPr id="3" name="Content Placeholder 2"/>
          <p:cNvSpPr>
            <a:spLocks noGrp="1"/>
          </p:cNvSpPr>
          <p:nvPr>
            <p:ph idx="1"/>
          </p:nvPr>
        </p:nvSpPr>
        <p:spPr>
          <a:xfrm>
            <a:off x="533400" y="1219200"/>
            <a:ext cx="8077200" cy="5029199"/>
          </a:xfrm>
        </p:spPr>
        <p:txBody>
          <a:bodyPr>
            <a:noAutofit/>
          </a:bodyPr>
          <a:lstStyle/>
          <a:p>
            <a:pPr marL="0" indent="0">
              <a:buNone/>
            </a:pPr>
            <a:r>
              <a:rPr lang="en-US" sz="2100" dirty="0"/>
              <a:t>The nurse identifies the nursing diagnosis of impaired verbal communication for a patient with expressive aphasia. An appropriate nursing intervention to help the patient communicate is to</a:t>
            </a:r>
          </a:p>
          <a:p>
            <a:pPr marL="0" indent="0">
              <a:buNone/>
            </a:pPr>
            <a:r>
              <a:rPr lang="en-US" sz="2100" dirty="0" smtClean="0"/>
              <a:t>a. ask </a:t>
            </a:r>
            <a:r>
              <a:rPr lang="en-US" sz="2100" dirty="0"/>
              <a:t>simple questions that the patient can answer with "yes" or "no."</a:t>
            </a:r>
          </a:p>
          <a:p>
            <a:pPr marL="0" indent="0">
              <a:buNone/>
            </a:pPr>
            <a:r>
              <a:rPr lang="en-US" sz="2100" dirty="0" smtClean="0"/>
              <a:t>b. develop </a:t>
            </a:r>
            <a:r>
              <a:rPr lang="en-US" sz="2100" dirty="0"/>
              <a:t>a list of words that the patient can read and practice reciting.</a:t>
            </a:r>
          </a:p>
          <a:p>
            <a:pPr marL="0" indent="0">
              <a:buNone/>
            </a:pPr>
            <a:r>
              <a:rPr lang="en-US" sz="2100" dirty="0" smtClean="0"/>
              <a:t>c. have </a:t>
            </a:r>
            <a:r>
              <a:rPr lang="en-US" sz="2100" dirty="0"/>
              <a:t>the patient practice facial and tongue exercises to improve motor control necessary for speech.</a:t>
            </a:r>
          </a:p>
          <a:p>
            <a:pPr marL="0" indent="0">
              <a:buNone/>
            </a:pPr>
            <a:r>
              <a:rPr lang="en-US" sz="2100" dirty="0" smtClean="0"/>
              <a:t>d. prevent </a:t>
            </a:r>
            <a:r>
              <a:rPr lang="en-US" sz="2100" dirty="0"/>
              <a:t>embarrassing the patient by changing the subject if the patient does not respond in a timely </a:t>
            </a:r>
            <a:r>
              <a:rPr lang="en-US" sz="2100" dirty="0" smtClean="0"/>
              <a:t>manner</a:t>
            </a:r>
          </a:p>
          <a:p>
            <a:pPr marL="0" indent="0">
              <a:buNone/>
            </a:pPr>
            <a:endParaRPr lang="en-US" sz="2100" dirty="0" smtClean="0"/>
          </a:p>
          <a:p>
            <a:pPr marL="0" indent="0">
              <a:buNone/>
            </a:pPr>
            <a:r>
              <a:rPr lang="en-US" sz="2100" dirty="0"/>
              <a:t>http://quizlet.com/5114986/stroke-flash-cards/</a:t>
            </a:r>
          </a:p>
        </p:txBody>
      </p:sp>
    </p:spTree>
    <p:extLst>
      <p:ext uri="{BB962C8B-B14F-4D97-AF65-F5344CB8AC3E}">
        <p14:creationId xmlns:p14="http://schemas.microsoft.com/office/powerpoint/2010/main" val="18694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smtClean="0"/>
              <a:t>Question 5</a:t>
            </a:r>
            <a:endParaRPr lang="en-US" dirty="0"/>
          </a:p>
        </p:txBody>
      </p:sp>
      <p:sp>
        <p:nvSpPr>
          <p:cNvPr id="3" name="Content Placeholder 2"/>
          <p:cNvSpPr>
            <a:spLocks noGrp="1"/>
          </p:cNvSpPr>
          <p:nvPr>
            <p:ph idx="1"/>
          </p:nvPr>
        </p:nvSpPr>
        <p:spPr>
          <a:xfrm>
            <a:off x="533400" y="1066800"/>
            <a:ext cx="8001000" cy="5105399"/>
          </a:xfrm>
        </p:spPr>
        <p:txBody>
          <a:bodyPr>
            <a:normAutofit/>
          </a:bodyPr>
          <a:lstStyle/>
          <a:p>
            <a:pPr marL="0" indent="0">
              <a:buNone/>
            </a:pPr>
            <a:r>
              <a:rPr lang="en-US" sz="2000" dirty="0"/>
              <a:t>A patient has a stroke affecting the right hemisphere of the brain. Based on knowledge of the effects of right brain damage, the nurse establishes a nursing diagnosis of</a:t>
            </a:r>
          </a:p>
          <a:p>
            <a:pPr marL="0" indent="0">
              <a:buNone/>
            </a:pPr>
            <a:r>
              <a:rPr lang="en-US" sz="2000" dirty="0" smtClean="0"/>
              <a:t>	a. impaired </a:t>
            </a:r>
            <a:r>
              <a:rPr lang="en-US" sz="2000" dirty="0"/>
              <a:t>physical mobility related to right hemiplegia.</a:t>
            </a:r>
          </a:p>
          <a:p>
            <a:pPr marL="0" indent="0">
              <a:buNone/>
            </a:pPr>
            <a:r>
              <a:rPr lang="en-US" sz="2000" dirty="0" smtClean="0"/>
              <a:t>	b. impaired </a:t>
            </a:r>
            <a:r>
              <a:rPr lang="en-US" sz="2000" dirty="0"/>
              <a:t>verbal communication related to speech-language deficits.</a:t>
            </a:r>
          </a:p>
          <a:p>
            <a:pPr marL="0" indent="0">
              <a:buNone/>
            </a:pPr>
            <a:r>
              <a:rPr lang="en-US" sz="2000" dirty="0" smtClean="0"/>
              <a:t>	c. risk </a:t>
            </a:r>
            <a:r>
              <a:rPr lang="en-US" sz="2000" dirty="0"/>
              <a:t>for injury related to denial of deficits and impulsiveness.</a:t>
            </a:r>
          </a:p>
          <a:p>
            <a:pPr marL="0" indent="0">
              <a:buNone/>
            </a:pPr>
            <a:r>
              <a:rPr lang="en-US" sz="2000" dirty="0" smtClean="0"/>
              <a:t>	d. ineffective </a:t>
            </a:r>
            <a:r>
              <a:rPr lang="en-US" sz="2000" dirty="0"/>
              <a:t>coping related to depression and distress about disability</a:t>
            </a:r>
            <a:r>
              <a:rPr lang="en-US" sz="2000" dirty="0" smtClean="0"/>
              <a:t>.</a:t>
            </a:r>
            <a:endParaRPr lang="en-US" sz="2000" dirty="0"/>
          </a:p>
          <a:p>
            <a:pPr marL="0" indent="0">
              <a:buNone/>
            </a:pPr>
            <a:r>
              <a:rPr lang="en-US" sz="2000" dirty="0"/>
              <a:t>http://quizlet.com/5114986/stroke-flash-cards/</a:t>
            </a:r>
          </a:p>
        </p:txBody>
      </p:sp>
    </p:spTree>
    <p:extLst>
      <p:ext uri="{BB962C8B-B14F-4D97-AF65-F5344CB8AC3E}">
        <p14:creationId xmlns:p14="http://schemas.microsoft.com/office/powerpoint/2010/main" val="26226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 y="0"/>
            <a:ext cx="7125113" cy="924475"/>
          </a:xfrm>
        </p:spPr>
        <p:txBody>
          <a:bodyPr/>
          <a:lstStyle/>
          <a:p>
            <a:r>
              <a:rPr lang="en-US" dirty="0" smtClean="0"/>
              <a:t>Question 6</a:t>
            </a:r>
            <a:endParaRPr lang="en-US" dirty="0"/>
          </a:p>
        </p:txBody>
      </p:sp>
      <p:sp>
        <p:nvSpPr>
          <p:cNvPr id="3" name="Content Placeholder 2"/>
          <p:cNvSpPr>
            <a:spLocks noGrp="1"/>
          </p:cNvSpPr>
          <p:nvPr>
            <p:ph idx="1"/>
          </p:nvPr>
        </p:nvSpPr>
        <p:spPr>
          <a:xfrm>
            <a:off x="914400" y="914400"/>
            <a:ext cx="7239000" cy="5486399"/>
          </a:xfrm>
        </p:spPr>
        <p:txBody>
          <a:bodyPr>
            <a:normAutofit/>
          </a:bodyPr>
          <a:lstStyle/>
          <a:p>
            <a:pPr marL="0" indent="0">
              <a:buNone/>
            </a:pPr>
            <a:r>
              <a:rPr lang="en-US" sz="2000" dirty="0"/>
              <a:t>A patient who has a history of a transient ischemic attack (TIA) has an order for aspirin 160 mg daily. When the nurse is administering the medications, the patient says, "I don't need the aspirin today. I don't have any aches or pains." Which action should the nurse take?</a:t>
            </a:r>
          </a:p>
          <a:p>
            <a:r>
              <a:rPr lang="en-US" sz="2000" dirty="0" smtClean="0"/>
              <a:t>a. Document </a:t>
            </a:r>
            <a:r>
              <a:rPr lang="en-US" sz="2000" dirty="0"/>
              <a:t>that the aspirin was refused by the patient.</a:t>
            </a:r>
          </a:p>
          <a:p>
            <a:r>
              <a:rPr lang="en-US" sz="2000" dirty="0" smtClean="0"/>
              <a:t>b. Call </a:t>
            </a:r>
            <a:r>
              <a:rPr lang="en-US" sz="2000" dirty="0"/>
              <a:t>the health care provider to clarify the medication order</a:t>
            </a:r>
            <a:r>
              <a:rPr lang="en-US" sz="2000" dirty="0" smtClean="0"/>
              <a:t>.</a:t>
            </a:r>
            <a:r>
              <a:rPr lang="en-US" sz="2000" dirty="0"/>
              <a:t> </a:t>
            </a:r>
            <a:endParaRPr lang="en-US" sz="2000" dirty="0" smtClean="0"/>
          </a:p>
          <a:p>
            <a:r>
              <a:rPr lang="en-US" sz="2000" dirty="0"/>
              <a:t>c</a:t>
            </a:r>
            <a:r>
              <a:rPr lang="en-US" sz="2000" dirty="0" smtClean="0"/>
              <a:t>. </a:t>
            </a:r>
            <a:r>
              <a:rPr lang="en-US" sz="2000" dirty="0"/>
              <a:t>Tell the patient that the aspirin is used to prevent aches</a:t>
            </a:r>
            <a:r>
              <a:rPr lang="en-US" sz="2000" dirty="0" smtClean="0"/>
              <a:t>.</a:t>
            </a:r>
            <a:endParaRPr lang="en-US" sz="2000" dirty="0"/>
          </a:p>
          <a:p>
            <a:r>
              <a:rPr lang="en-US" sz="2000" dirty="0" smtClean="0"/>
              <a:t>d. Explain </a:t>
            </a:r>
            <a:r>
              <a:rPr lang="en-US" sz="2000" dirty="0"/>
              <a:t>that the aspirin is ordered to decrease stroke risk</a:t>
            </a:r>
            <a:r>
              <a:rPr lang="en-US" sz="2000" dirty="0" smtClean="0"/>
              <a:t>.</a:t>
            </a:r>
          </a:p>
          <a:p>
            <a:pPr marL="0" indent="0">
              <a:buNone/>
            </a:pPr>
            <a:r>
              <a:rPr lang="en-US" sz="2000" dirty="0"/>
              <a:t>http://quizlet.com/5114986/stroke-flash-cards/</a:t>
            </a:r>
          </a:p>
        </p:txBody>
      </p:sp>
    </p:spTree>
    <p:extLst>
      <p:ext uri="{BB962C8B-B14F-4D97-AF65-F5344CB8AC3E}">
        <p14:creationId xmlns:p14="http://schemas.microsoft.com/office/powerpoint/2010/main" val="148375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4" end="4"/>
                                            </p:txEl>
                                          </p:spTgt>
                                        </p:tgtEl>
                                        <p:attrNameLst>
                                          <p:attrName>r</p:attrName>
                                        </p:attrNameLst>
                                      </p:cBhvr>
                                    </p:animRot>
                                    <p:animRot by="-240000">
                                      <p:cBhvr>
                                        <p:cTn id="7" dur="200" fill="hold">
                                          <p:stCondLst>
                                            <p:cond delay="200"/>
                                          </p:stCondLst>
                                        </p:cTn>
                                        <p:tgtEl>
                                          <p:spTgt spid="3">
                                            <p:txEl>
                                              <p:pRg st="4" end="4"/>
                                            </p:txEl>
                                          </p:spTgt>
                                        </p:tgtEl>
                                        <p:attrNameLst>
                                          <p:attrName>r</p:attrName>
                                        </p:attrNameLst>
                                      </p:cBhvr>
                                    </p:animRot>
                                    <p:animRot by="240000">
                                      <p:cBhvr>
                                        <p:cTn id="8" dur="200" fill="hold">
                                          <p:stCondLst>
                                            <p:cond delay="400"/>
                                          </p:stCondLst>
                                        </p:cTn>
                                        <p:tgtEl>
                                          <p:spTgt spid="3">
                                            <p:txEl>
                                              <p:pRg st="4" end="4"/>
                                            </p:txEl>
                                          </p:spTgt>
                                        </p:tgtEl>
                                        <p:attrNameLst>
                                          <p:attrName>r</p:attrName>
                                        </p:attrNameLst>
                                      </p:cBhvr>
                                    </p:animRot>
                                    <p:animRot by="-240000">
                                      <p:cBhvr>
                                        <p:cTn id="9" dur="200" fill="hold">
                                          <p:stCondLst>
                                            <p:cond delay="600"/>
                                          </p:stCondLst>
                                        </p:cTn>
                                        <p:tgtEl>
                                          <p:spTgt spid="3">
                                            <p:txEl>
                                              <p:pRg st="4" end="4"/>
                                            </p:txEl>
                                          </p:spTgt>
                                        </p:tgtEl>
                                        <p:attrNameLst>
                                          <p:attrName>r</p:attrName>
                                        </p:attrNameLst>
                                      </p:cBhvr>
                                    </p:animRot>
                                    <p:animRot by="120000">
                                      <p:cBhvr>
                                        <p:cTn id="10"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smtClean="0"/>
              <a:t>References</a:t>
            </a:r>
            <a:endParaRPr lang="en-US" dirty="0"/>
          </a:p>
        </p:txBody>
      </p:sp>
      <p:sp>
        <p:nvSpPr>
          <p:cNvPr id="3" name="Content Placeholder 2"/>
          <p:cNvSpPr>
            <a:spLocks noGrp="1"/>
          </p:cNvSpPr>
          <p:nvPr>
            <p:ph idx="1"/>
          </p:nvPr>
        </p:nvSpPr>
        <p:spPr>
          <a:xfrm>
            <a:off x="457200" y="1219200"/>
            <a:ext cx="8305800" cy="5486400"/>
          </a:xfrm>
        </p:spPr>
        <p:txBody>
          <a:bodyPr>
            <a:normAutofit fontScale="85000" lnSpcReduction="20000"/>
          </a:bodyPr>
          <a:lstStyle/>
          <a:p>
            <a:r>
              <a:rPr lang="en-US" dirty="0"/>
              <a:t>Ackley, B. J., &amp; </a:t>
            </a:r>
            <a:r>
              <a:rPr lang="en-US" dirty="0" err="1"/>
              <a:t>Ladwig</a:t>
            </a:r>
            <a:r>
              <a:rPr lang="en-US" dirty="0"/>
              <a:t>, G. B. (2011). Nursing diagnosis handbook an evidence-based guide to planning care. (9th ed.). St. </a:t>
            </a:r>
            <a:r>
              <a:rPr lang="en-US" dirty="0" err="1"/>
              <a:t>Louis,Missouri</a:t>
            </a:r>
            <a:r>
              <a:rPr lang="en-US" dirty="0"/>
              <a:t>: Mosby Elsevier.</a:t>
            </a:r>
          </a:p>
          <a:p>
            <a:r>
              <a:rPr lang="en-US" dirty="0" smtClean="0"/>
              <a:t>American </a:t>
            </a:r>
            <a:r>
              <a:rPr lang="en-US" dirty="0"/>
              <a:t>stroke association. (2012). Retrieved from http://www.strokeassociation.org/STROKEORG/AboutStroke/TypesofStroke/Types-of-Stroke_UCM_308531_SubHomePage.jsp</a:t>
            </a:r>
          </a:p>
          <a:p>
            <a:r>
              <a:rPr lang="en-US" dirty="0"/>
              <a:t>Bethesda. (2011). Lacunar stroke guide. Retrieved from http://www.drugs.com/health-guide/lacunar-stroke.html</a:t>
            </a:r>
          </a:p>
          <a:p>
            <a:r>
              <a:rPr lang="en-US" dirty="0" smtClean="0"/>
              <a:t>Ct </a:t>
            </a:r>
            <a:r>
              <a:rPr lang="en-US" dirty="0"/>
              <a:t>scan. (2011, November 19). Retrieved from http://www.strokecenter.org/patients/stroke-diagnosis/imaging-tests/ct-scan/</a:t>
            </a:r>
          </a:p>
          <a:p>
            <a:r>
              <a:rPr lang="en-US" dirty="0" smtClean="0"/>
              <a:t>Huether</a:t>
            </a:r>
            <a:r>
              <a:rPr lang="en-US" dirty="0"/>
              <a:t>, S. E., &amp; McCance, K. L. (2011). Understanding pathophysiology. (5th ed.). St. Louis: Mosby.</a:t>
            </a:r>
          </a:p>
          <a:p>
            <a:r>
              <a:rPr lang="en-US" dirty="0"/>
              <a:t>Kerr, P. (2012). Stroke rehabilitation and discharge planning. Nursing Standard, 27(1), 35-39. Retrieved from http://ehis.ebscohost.com/eds/pdfviewer/pdfviewer?sid=379653bb-43a0-4870-8a55-cc8bd7ed2568@sessionmgr104&amp;vid=2&amp;hid=120</a:t>
            </a:r>
          </a:p>
          <a:p>
            <a:r>
              <a:rPr lang="en-US" dirty="0" smtClean="0"/>
              <a:t>Lippincott</a:t>
            </a:r>
            <a:r>
              <a:rPr lang="en-US" dirty="0"/>
              <a:t>. (2010). Atlas of pathophysiology. (third ed</a:t>
            </a:r>
            <a:r>
              <a:rPr lang="en-US" dirty="0" smtClean="0"/>
              <a:t>.).</a:t>
            </a:r>
            <a:endParaRPr lang="en-US" dirty="0"/>
          </a:p>
          <a:p>
            <a:r>
              <a:rPr lang="en-US" dirty="0" err="1" smtClean="0"/>
              <a:t>Sweileh</a:t>
            </a:r>
            <a:r>
              <a:rPr lang="en-US" dirty="0"/>
              <a:t>, W. (2009). Discharge medications among ischemic stroke survivors. 18(2), 97-102. Retrieved from http://ac.els-cdn.com/S1052305708002139/1-s2.0-S1052305708002139-main.pdf?_</a:t>
            </a:r>
            <a:r>
              <a:rPr lang="en-US" dirty="0" smtClean="0"/>
              <a:t>tid=7faabc74-2dc0-11e2-994f-00000aacb362&amp;acdnat=1352831737_90780f25910cd0531e4a2c961f0b16ba</a:t>
            </a:r>
          </a:p>
          <a:p>
            <a:r>
              <a:rPr lang="en-US" dirty="0"/>
              <a:t>http://quizlet.com/5114986/stroke-flash-cards</a:t>
            </a:r>
            <a:r>
              <a:rPr lang="en-US" dirty="0" smtClean="0"/>
              <a:t>/</a:t>
            </a:r>
          </a:p>
          <a:p>
            <a:r>
              <a:rPr lang="en-US" dirty="0"/>
              <a:t>http://amy47.com/nclex-style-practice-questions/neuro-icp-loc-meningitis/cva-stroke/</a:t>
            </a:r>
          </a:p>
          <a:p>
            <a:pPr marL="0" indent="0">
              <a:buNone/>
            </a:pPr>
            <a:endParaRPr lang="en-US" dirty="0"/>
          </a:p>
          <a:p>
            <a:endParaRPr lang="en-US" dirty="0" smtClean="0"/>
          </a:p>
          <a:p>
            <a:endParaRPr lang="en-US" dirty="0" smtClean="0"/>
          </a:p>
        </p:txBody>
      </p:sp>
    </p:spTree>
    <p:extLst>
      <p:ext uri="{BB962C8B-B14F-4D97-AF65-F5344CB8AC3E}">
        <p14:creationId xmlns:p14="http://schemas.microsoft.com/office/powerpoint/2010/main" val="38177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tx2">
                <a:lumMod val="75000"/>
              </a:schemeClr>
            </a:gs>
            <a:gs pos="97000">
              <a:schemeClr val="bg1">
                <a:shade val="60000"/>
                <a:hueMod val="40000"/>
                <a:satMod val="120000"/>
                <a:lumMod val="85000"/>
                <a:alpha val="83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228600" y="914400"/>
            <a:ext cx="8763000" cy="5410199"/>
          </a:xfrm>
        </p:spPr>
        <p:txBody>
          <a:bodyPr>
            <a:noAutofit/>
          </a:bodyPr>
          <a:lstStyle/>
          <a:p>
            <a:r>
              <a:rPr lang="en-US" sz="2400" dirty="0" smtClean="0"/>
              <a:t>A stroke is a sudden, nonconvulsive focal neurologic deficit </a:t>
            </a:r>
            <a:r>
              <a:rPr lang="en-US" sz="2400" dirty="0"/>
              <a:t>(</a:t>
            </a:r>
            <a:r>
              <a:rPr lang="en-US" sz="2400" dirty="0" smtClean="0"/>
              <a:t>Huether, 2011).</a:t>
            </a:r>
          </a:p>
          <a:p>
            <a:r>
              <a:rPr lang="en-US" sz="2400" dirty="0" smtClean="0"/>
              <a:t>The </a:t>
            </a:r>
            <a:r>
              <a:rPr lang="en-US" sz="2400" dirty="0"/>
              <a:t>interruption deprives the brain of blood and oxygen, thereby causing brain cells to </a:t>
            </a:r>
            <a:r>
              <a:rPr lang="en-US" sz="2400" dirty="0" smtClean="0"/>
              <a:t>die (Kerr,2012). </a:t>
            </a:r>
          </a:p>
          <a:p>
            <a:r>
              <a:rPr lang="en-US" sz="2400" dirty="0" smtClean="0"/>
              <a:t>Normal functions </a:t>
            </a:r>
            <a:r>
              <a:rPr lang="en-US" sz="2400" dirty="0"/>
              <a:t>may become impaired or lost, causing paralysis, speech and language problems, memory and reasoning deficits, coma, and possibly </a:t>
            </a:r>
            <a:r>
              <a:rPr lang="en-US" sz="2400" dirty="0" smtClean="0"/>
              <a:t>death (Kerr,2012).</a:t>
            </a:r>
            <a:endParaRPr lang="en-US" sz="2400" dirty="0"/>
          </a:p>
        </p:txBody>
      </p:sp>
    </p:spTree>
    <p:extLst>
      <p:ext uri="{BB962C8B-B14F-4D97-AF65-F5344CB8AC3E}">
        <p14:creationId xmlns:p14="http://schemas.microsoft.com/office/powerpoint/2010/main" val="355261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tx2">
                <a:lumMod val="75000"/>
              </a:schemeClr>
            </a:gs>
            <a:gs pos="97000">
              <a:schemeClr val="bg1">
                <a:shade val="60000"/>
                <a:hueMod val="40000"/>
                <a:satMod val="120000"/>
                <a:lumMod val="85000"/>
                <a:alpha val="83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381000" y="1752600"/>
            <a:ext cx="7924800" cy="5943599"/>
          </a:xfrm>
        </p:spPr>
        <p:txBody>
          <a:bodyPr>
            <a:noAutofit/>
          </a:bodyPr>
          <a:lstStyle/>
          <a:p>
            <a:endParaRPr lang="en-US" sz="2400" dirty="0" smtClean="0"/>
          </a:p>
          <a:p>
            <a:r>
              <a:rPr lang="en-US" sz="2400" dirty="0" smtClean="0"/>
              <a:t>CVAs are the leading cause of disability and the third cause of death in the United States (Huether</a:t>
            </a:r>
            <a:r>
              <a:rPr lang="en-US" sz="2400" dirty="0"/>
              <a:t>, 2011).</a:t>
            </a:r>
            <a:endParaRPr lang="en-US" sz="2400" dirty="0" smtClean="0"/>
          </a:p>
          <a:p>
            <a:r>
              <a:rPr lang="en-US" sz="2400" dirty="0" smtClean="0"/>
              <a:t>About 75% of CVAs occur among those older than </a:t>
            </a:r>
            <a:r>
              <a:rPr lang="en-US" sz="2400" dirty="0"/>
              <a:t>65 years (Huether, 2011).</a:t>
            </a:r>
            <a:endParaRPr lang="en-US" sz="2400" dirty="0" smtClean="0"/>
          </a:p>
          <a:p>
            <a:r>
              <a:rPr lang="en-US" sz="2400" dirty="0" smtClean="0"/>
              <a:t>Person’s with both hypertension and type 2 diabetes mellitus have a increase in </a:t>
            </a:r>
            <a:r>
              <a:rPr lang="en-US" sz="2400" dirty="0"/>
              <a:t>stroke incidence (Huether, 2011).</a:t>
            </a:r>
            <a:endParaRPr lang="en-US" sz="2400" dirty="0" smtClean="0"/>
          </a:p>
          <a:p>
            <a:r>
              <a:rPr lang="en-US" sz="2400" dirty="0" smtClean="0"/>
              <a:t>More common in men at </a:t>
            </a:r>
            <a:r>
              <a:rPr lang="en-US" sz="2400" dirty="0"/>
              <a:t>younger ages (Huether, 2011).</a:t>
            </a:r>
            <a:endParaRPr lang="en-US" sz="2400" dirty="0" smtClean="0"/>
          </a:p>
          <a:p>
            <a:r>
              <a:rPr lang="en-US" sz="2400" dirty="0" smtClean="0"/>
              <a:t>Smoking, being overweight, having a high alcohol intake, and having high blood pressure can increase a person’s risk for a stroke </a:t>
            </a:r>
            <a:r>
              <a:rPr lang="en-US" sz="2400" dirty="0"/>
              <a:t>to occur (Huether, 2011).</a:t>
            </a:r>
            <a:endParaRPr lang="en-US" sz="2400" dirty="0" smtClean="0"/>
          </a:p>
          <a:p>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140815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chemeClr val="tx2">
                <a:lumMod val="75000"/>
              </a:schemeClr>
            </a:gs>
            <a:gs pos="97000">
              <a:schemeClr val="bg1">
                <a:shade val="60000"/>
                <a:hueMod val="40000"/>
                <a:satMod val="120000"/>
                <a:lumMod val="85000"/>
                <a:alpha val="83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381000" y="1143000"/>
            <a:ext cx="8382000" cy="4114800"/>
          </a:xfrm>
        </p:spPr>
        <p:txBody>
          <a:bodyPr>
            <a:normAutofit/>
          </a:bodyPr>
          <a:lstStyle/>
          <a:p>
            <a:r>
              <a:rPr lang="en-US" sz="3200" dirty="0" smtClean="0"/>
              <a:t>Two main </a:t>
            </a:r>
            <a:r>
              <a:rPr lang="en-US" sz="3200" dirty="0"/>
              <a:t>t</a:t>
            </a:r>
            <a:r>
              <a:rPr lang="en-US" sz="3200" dirty="0" smtClean="0"/>
              <a:t>ypes of strokes</a:t>
            </a:r>
          </a:p>
          <a:p>
            <a:pPr lvl="1"/>
            <a:r>
              <a:rPr lang="en-US" sz="3200" dirty="0" smtClean="0"/>
              <a:t>Ischemic (clots)</a:t>
            </a:r>
          </a:p>
          <a:p>
            <a:pPr lvl="2"/>
            <a:r>
              <a:rPr lang="en-US" sz="3000" dirty="0" smtClean="0"/>
              <a:t>Thrombotic &amp; embolic</a:t>
            </a:r>
          </a:p>
          <a:p>
            <a:pPr lvl="1"/>
            <a:r>
              <a:rPr lang="en-US" sz="3200" dirty="0" smtClean="0"/>
              <a:t>Hemorrhagic (bleeds)</a:t>
            </a:r>
          </a:p>
          <a:p>
            <a:pPr lvl="2"/>
            <a:r>
              <a:rPr lang="en-US" sz="3000" dirty="0"/>
              <a:t>Subarachnoid hemorrhage (</a:t>
            </a:r>
            <a:r>
              <a:rPr lang="en-US" sz="3000" dirty="0" smtClean="0"/>
              <a:t>SAH) &amp; Intracerebral </a:t>
            </a:r>
            <a:r>
              <a:rPr lang="en-US" sz="3000" dirty="0"/>
              <a:t>hemorrhage (ICH) </a:t>
            </a:r>
            <a:endParaRPr lang="en-US" sz="3000" dirty="0" smtClean="0"/>
          </a:p>
          <a:p>
            <a:pPr marL="457200" lvl="1" indent="0">
              <a:buNone/>
            </a:pPr>
            <a:endParaRPr lang="en-US" sz="3200" dirty="0"/>
          </a:p>
        </p:txBody>
      </p:sp>
    </p:spTree>
    <p:extLst>
      <p:ext uri="{BB962C8B-B14F-4D97-AF65-F5344CB8AC3E}">
        <p14:creationId xmlns:p14="http://schemas.microsoft.com/office/powerpoint/2010/main" val="3366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heel(1)">
                                      <p:cBhvr>
                                        <p:cTn id="11" dur="20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heel(1)">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69564">
              <a:srgbClr val="0D0D0D"/>
            </a:gs>
            <a:gs pos="39000">
              <a:srgbClr val="151515"/>
            </a:gs>
            <a:gs pos="18300">
              <a:srgbClr val="232323"/>
            </a:gs>
            <a:gs pos="94000">
              <a:schemeClr val="accent3">
                <a:lumMod val="40000"/>
                <a:lumOff val="6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82" y="0"/>
            <a:ext cx="7125113" cy="924475"/>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381000" y="1066800"/>
            <a:ext cx="8382000" cy="5181600"/>
          </a:xfrm>
        </p:spPr>
        <p:txBody>
          <a:bodyPr>
            <a:normAutofit fontScale="92500" lnSpcReduction="10000"/>
          </a:bodyPr>
          <a:lstStyle/>
          <a:p>
            <a:pPr marL="457200" lvl="1" indent="0">
              <a:buNone/>
            </a:pPr>
            <a:endParaRPr lang="en-US" dirty="0" smtClean="0"/>
          </a:p>
          <a:p>
            <a:endParaRPr lang="en-US" sz="2400" dirty="0" smtClean="0"/>
          </a:p>
          <a:p>
            <a:r>
              <a:rPr lang="en-US" sz="2400" dirty="0" smtClean="0"/>
              <a:t>Thrombotic </a:t>
            </a:r>
            <a:r>
              <a:rPr lang="en-US" sz="2400" dirty="0"/>
              <a:t>stroke</a:t>
            </a:r>
          </a:p>
          <a:p>
            <a:pPr lvl="1"/>
            <a:r>
              <a:rPr lang="en-US" sz="2400" dirty="0"/>
              <a:t>Arterial occlusions caused by thrombi formed in arteries supplying the brain or in the intracranial vessels (Huether, 2011).</a:t>
            </a:r>
          </a:p>
          <a:p>
            <a:r>
              <a:rPr lang="en-US" sz="2400" dirty="0" smtClean="0"/>
              <a:t>Embolic </a:t>
            </a:r>
            <a:r>
              <a:rPr lang="en-US" sz="2400" dirty="0"/>
              <a:t>stroke</a:t>
            </a:r>
          </a:p>
          <a:p>
            <a:pPr lvl="1"/>
            <a:r>
              <a:rPr lang="en-US" sz="2400" dirty="0"/>
              <a:t>Fragments that break from a thrombus formed outside the brain (Huether, 2011).</a:t>
            </a:r>
            <a:endParaRPr lang="en-US" sz="2400" dirty="0" smtClean="0"/>
          </a:p>
          <a:p>
            <a:pPr lvl="1"/>
            <a:r>
              <a:rPr lang="en-US" sz="2400" dirty="0" smtClean="0"/>
              <a:t>In persons who experienced an embolic stroke, a second stroke usually follows because the source of emboli continues to </a:t>
            </a:r>
            <a:r>
              <a:rPr lang="en-US" sz="2400" dirty="0"/>
              <a:t>exist ("American stroke association," 2012)</a:t>
            </a:r>
          </a:p>
          <a:p>
            <a:pPr lvl="1"/>
            <a:endParaRPr lang="en-US" sz="2400"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880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69564">
              <a:srgbClr val="0D0D0D"/>
            </a:gs>
            <a:gs pos="39000">
              <a:srgbClr val="151515"/>
            </a:gs>
            <a:gs pos="18300">
              <a:srgbClr val="232323"/>
            </a:gs>
            <a:gs pos="94000">
              <a:schemeClr val="accent3">
                <a:lumMod val="40000"/>
                <a:lumOff val="6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82" y="0"/>
            <a:ext cx="7125113" cy="924475"/>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838200" y="990600"/>
            <a:ext cx="7620000" cy="5410200"/>
          </a:xfrm>
        </p:spPr>
        <p:txBody>
          <a:bodyPr>
            <a:normAutofit lnSpcReduction="10000"/>
          </a:bodyPr>
          <a:lstStyle/>
          <a:p>
            <a:pPr marL="457200" lvl="1" indent="0">
              <a:buNone/>
            </a:pPr>
            <a:endParaRPr lang="en-US" dirty="0" smtClean="0"/>
          </a:p>
          <a:p>
            <a:r>
              <a:rPr lang="en-US" sz="2800" dirty="0" smtClean="0"/>
              <a:t>Lacunar stroke</a:t>
            </a:r>
          </a:p>
          <a:p>
            <a:pPr lvl="1"/>
            <a:r>
              <a:rPr lang="en-US" sz="2800" dirty="0" smtClean="0"/>
              <a:t>Are caused by occlusion of a single deep perforating artery that supplies small penetrating subcortical vessels, causing ischemic </a:t>
            </a:r>
            <a:r>
              <a:rPr lang="en-US" sz="2800" dirty="0"/>
              <a:t>lesions (Huether, 2011</a:t>
            </a:r>
            <a:r>
              <a:rPr lang="en-US" sz="2800" dirty="0" smtClean="0"/>
              <a:t>).</a:t>
            </a:r>
          </a:p>
          <a:p>
            <a:pPr marL="457200" lvl="1" indent="0">
              <a:buNone/>
            </a:pPr>
            <a:endParaRPr lang="en-US" sz="2800" dirty="0" smtClean="0"/>
          </a:p>
          <a:p>
            <a:pPr lvl="0">
              <a:buClr>
                <a:srgbClr val="CDD7D9"/>
              </a:buClr>
            </a:pPr>
            <a:r>
              <a:rPr lang="en-US" sz="2800" dirty="0" smtClean="0"/>
              <a:t>Transient ischemic attack</a:t>
            </a:r>
          </a:p>
          <a:p>
            <a:pPr lvl="2"/>
            <a:r>
              <a:rPr lang="en-US" sz="2600" dirty="0" smtClean="0"/>
              <a:t>Brief episode of neurologic dysfunction, </a:t>
            </a:r>
            <a:r>
              <a:rPr lang="en-US" sz="2600" dirty="0"/>
              <a:t>stroke symptoms (Huether, 2011).</a:t>
            </a:r>
            <a:endParaRPr lang="en-US" sz="2600" dirty="0" smtClean="0"/>
          </a:p>
        </p:txBody>
      </p:sp>
    </p:spTree>
    <p:extLst>
      <p:ext uri="{BB962C8B-B14F-4D97-AF65-F5344CB8AC3E}">
        <p14:creationId xmlns:p14="http://schemas.microsoft.com/office/powerpoint/2010/main" val="403696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69564">
              <a:srgbClr val="0D0D0D"/>
            </a:gs>
            <a:gs pos="39000">
              <a:srgbClr val="151515"/>
            </a:gs>
            <a:gs pos="18300">
              <a:srgbClr val="232323"/>
            </a:gs>
            <a:gs pos="94000">
              <a:schemeClr val="accent3">
                <a:lumMod val="40000"/>
                <a:lumOff val="6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926"/>
            <a:ext cx="7543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16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69564">
              <a:srgbClr val="0D0D0D"/>
            </a:gs>
            <a:gs pos="39000">
              <a:srgbClr val="151515"/>
            </a:gs>
            <a:gs pos="18300">
              <a:srgbClr val="232323"/>
            </a:gs>
            <a:gs pos="94000">
              <a:schemeClr val="accent3">
                <a:lumMod val="40000"/>
                <a:lumOff val="60000"/>
              </a:schemeClr>
            </a:gs>
            <a:gs pos="100000">
              <a:schemeClr val="bg1">
                <a:shade val="60000"/>
                <a:hueMod val="40000"/>
                <a:satMod val="120000"/>
                <a:lumMod val="103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82" y="1"/>
            <a:ext cx="7125113" cy="685800"/>
          </a:xfrm>
        </p:spPr>
        <p:txBody>
          <a:bodyPr/>
          <a:lstStyle/>
          <a:p>
            <a:r>
              <a:rPr lang="en-US" dirty="0"/>
              <a:t>P</a:t>
            </a:r>
            <a:r>
              <a:rPr lang="en-US" dirty="0" smtClean="0"/>
              <a:t>athophysiology</a:t>
            </a:r>
            <a:endParaRPr lang="en-US" dirty="0"/>
          </a:p>
        </p:txBody>
      </p:sp>
      <p:sp>
        <p:nvSpPr>
          <p:cNvPr id="3" name="Content Placeholder 2"/>
          <p:cNvSpPr>
            <a:spLocks noGrp="1"/>
          </p:cNvSpPr>
          <p:nvPr>
            <p:ph idx="1"/>
          </p:nvPr>
        </p:nvSpPr>
        <p:spPr>
          <a:xfrm>
            <a:off x="0" y="425550"/>
            <a:ext cx="8991600" cy="5410200"/>
          </a:xfrm>
        </p:spPr>
        <p:txBody>
          <a:bodyPr>
            <a:normAutofit/>
          </a:bodyPr>
          <a:lstStyle/>
          <a:p>
            <a:pPr marL="457200" lvl="1" indent="0">
              <a:buNone/>
            </a:pPr>
            <a:endParaRPr lang="en-US" dirty="0" smtClean="0"/>
          </a:p>
          <a:p>
            <a:r>
              <a:rPr lang="en-US" sz="2400" dirty="0" smtClean="0"/>
              <a:t>Hemorrhagic stroke</a:t>
            </a:r>
          </a:p>
          <a:p>
            <a:pPr lvl="1"/>
            <a:r>
              <a:rPr lang="en-US" sz="2100" dirty="0" smtClean="0"/>
              <a:t>Results </a:t>
            </a:r>
            <a:r>
              <a:rPr lang="en-US" sz="2100" dirty="0"/>
              <a:t>from a weakened vessel that ruptures and bleeds into the surrounding brain. The blood accumulates and </a:t>
            </a:r>
            <a:r>
              <a:rPr lang="en-US" sz="2100" dirty="0" smtClean="0"/>
              <a:t>compresses </a:t>
            </a:r>
            <a:r>
              <a:rPr lang="en-US" sz="2100" dirty="0"/>
              <a:t>the surrounding brain tissue (Huether, 2011</a:t>
            </a:r>
            <a:r>
              <a:rPr lang="en-US" sz="2100" dirty="0" smtClean="0"/>
              <a:t>). </a:t>
            </a:r>
          </a:p>
          <a:p>
            <a:pPr lvl="1"/>
            <a:r>
              <a:rPr lang="en-US" sz="2100" dirty="0" smtClean="0"/>
              <a:t> 	Subarachnoid hemorrhage (SAH) -bleeds into the space between the brain and the </a:t>
            </a:r>
            <a:r>
              <a:rPr lang="en-US" sz="2100" dirty="0"/>
              <a:t>skull ("American stroke association," 2012</a:t>
            </a:r>
            <a:r>
              <a:rPr lang="en-US" sz="2100" dirty="0" smtClean="0"/>
              <a:t>)</a:t>
            </a:r>
          </a:p>
          <a:p>
            <a:pPr lvl="1"/>
            <a:r>
              <a:rPr lang="en-US" sz="2100" dirty="0" smtClean="0"/>
              <a:t>Intracerebral </a:t>
            </a:r>
            <a:r>
              <a:rPr lang="en-US" sz="2100" dirty="0"/>
              <a:t>hemorrhage (ICH) occurs when a blood vessel bleeds into the tissue deep within the brain. ("American stroke association," 2012)</a:t>
            </a:r>
          </a:p>
          <a:p>
            <a:pPr marL="457200" lvl="1" indent="0">
              <a:buNone/>
            </a:pPr>
            <a:endParaRPr lang="en-US" sz="2100"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4724400"/>
            <a:ext cx="5029201" cy="215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752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ircle(in)">
                                      <p:cBhvr>
                                        <p:cTn id="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ummer">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886</TotalTime>
  <Words>2528</Words>
  <Application>Microsoft Office PowerPoint</Application>
  <PresentationFormat>On-screen Show (4:3)</PresentationFormat>
  <Paragraphs>222</Paragraphs>
  <Slides>29</Slides>
  <Notes>18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Summer</vt:lpstr>
      <vt:lpstr>Cerebral-vascular Accidents</vt:lpstr>
      <vt:lpstr>Objectives</vt:lpstr>
      <vt:lpstr>Pathophysiology</vt:lpstr>
      <vt:lpstr>Pathophysiology</vt:lpstr>
      <vt:lpstr>Pathophysiology</vt:lpstr>
      <vt:lpstr>Pathophysiology</vt:lpstr>
      <vt:lpstr>Pathophysiology</vt:lpstr>
      <vt:lpstr>PowerPoint Presentation</vt:lpstr>
      <vt:lpstr>Pathophysiology</vt:lpstr>
      <vt:lpstr>Pathophysiology</vt:lpstr>
      <vt:lpstr>Medical &amp; Nursing Interventions and Care Guidelines </vt:lpstr>
      <vt:lpstr>Medical &amp; Nursing Interventions and Care Guidelines </vt:lpstr>
      <vt:lpstr>PowerPoint Presentation</vt:lpstr>
      <vt:lpstr> Patient Case Scenario </vt:lpstr>
      <vt:lpstr>What was done in the hospital</vt:lpstr>
      <vt:lpstr>Test/labs</vt:lpstr>
      <vt:lpstr>Test/labs</vt:lpstr>
      <vt:lpstr>Test/labs</vt:lpstr>
      <vt:lpstr>Medications</vt:lpstr>
      <vt:lpstr>Prognosis/Outcome  </vt:lpstr>
      <vt:lpstr>Nursing Diagnosis </vt:lpstr>
      <vt:lpstr>If you think someone is having a stroke..</vt:lpstr>
      <vt:lpstr>Question 1</vt:lpstr>
      <vt:lpstr>Question 2</vt:lpstr>
      <vt:lpstr>Question 3</vt:lpstr>
      <vt:lpstr>Question 4</vt:lpstr>
      <vt:lpstr>Question 5</vt:lpstr>
      <vt:lpstr>Question 6</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Cerebral-vascular Accidents</dc:title>
  <dc:creator>Emma</dc:creator>
  <cp:lastModifiedBy>tinyseas</cp:lastModifiedBy>
  <cp:revision>74</cp:revision>
  <dcterms:created xsi:type="dcterms:W3CDTF">2012-11-12T14:32:22Z</dcterms:created>
  <dcterms:modified xsi:type="dcterms:W3CDTF">2014-05-16T13:47:13Z</dcterms:modified>
</cp:coreProperties>
</file>